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2"/>
  </p:notesMasterIdLst>
  <p:sldIdLst>
    <p:sldId id="272" r:id="rId2"/>
    <p:sldId id="268" r:id="rId3"/>
    <p:sldId id="273" r:id="rId4"/>
    <p:sldId id="276" r:id="rId5"/>
    <p:sldId id="274" r:id="rId6"/>
    <p:sldId id="277" r:id="rId7"/>
    <p:sldId id="278" r:id="rId8"/>
    <p:sldId id="279" r:id="rId9"/>
    <p:sldId id="275" r:id="rId10"/>
    <p:sldId id="258" r:id="rId11"/>
    <p:sldId id="280" r:id="rId12"/>
    <p:sldId id="281" r:id="rId13"/>
    <p:sldId id="282" r:id="rId14"/>
    <p:sldId id="283" r:id="rId15"/>
    <p:sldId id="286" r:id="rId16"/>
    <p:sldId id="284" r:id="rId17"/>
    <p:sldId id="271" r:id="rId18"/>
    <p:sldId id="259" r:id="rId19"/>
    <p:sldId id="267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495D7-A68A-4F5C-8747-C4FA98F08D59}" v="150" dt="2024-09-25T12:23:30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37FB6-4EA3-456D-B0C6-0168CA60D0C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75266-87BE-41EB-9967-6E23AB80D5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40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5266-87BE-41EB-9967-6E23AB80D5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25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9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2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80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0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3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9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7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9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F8DE3-E7AB-411A-92DE-3A7B04183684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67BD5A-DC87-4BFA-84B4-94BF3F60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1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jpe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4D6B4C-4828-6066-0B9D-50C27379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1272" y="372139"/>
            <a:ext cx="3380840" cy="3211033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F8DB324B-4B34-2B65-879F-0F7B025A7E0C}"/>
              </a:ext>
            </a:extLst>
          </p:cNvPr>
          <p:cNvSpPr txBox="1"/>
          <p:nvPr/>
        </p:nvSpPr>
        <p:spPr>
          <a:xfrm>
            <a:off x="3381016" y="1843690"/>
            <a:ext cx="5998708" cy="106864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236292"/>
                </a:solidFill>
                <a:latin typeface="Trebuchet MS"/>
              </a:rPr>
              <a:t>Annual General Meeting </a:t>
            </a: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236292"/>
                </a:solidFill>
                <a:latin typeface="Trebuchet MS"/>
              </a:rPr>
              <a:t>2023 - 2024</a:t>
            </a:r>
            <a:endParaRPr lang="en-GB" sz="3200" b="1" dirty="0">
              <a:solidFill>
                <a:srgbClr val="236292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8A4489-8BF2-7BEA-BC42-E3B2D56B5321}"/>
              </a:ext>
            </a:extLst>
          </p:cNvPr>
          <p:cNvSpPr/>
          <p:nvPr/>
        </p:nvSpPr>
        <p:spPr>
          <a:xfrm>
            <a:off x="1092425" y="2136296"/>
            <a:ext cx="7776446" cy="2201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A Message From The TREASURER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3" name="TextBox 11">
            <a:extLst>
              <a:ext uri="{FF2B5EF4-FFF2-40B4-BE49-F238E27FC236}">
                <a16:creationId xmlns:a16="http://schemas.microsoft.com/office/drawing/2014/main" id="{06825121-2961-F0B5-479B-23A4A5EC0BDF}"/>
              </a:ext>
            </a:extLst>
          </p:cNvPr>
          <p:cNvSpPr txBox="1"/>
          <p:nvPr/>
        </p:nvSpPr>
        <p:spPr>
          <a:xfrm>
            <a:off x="1818013" y="2099471"/>
            <a:ext cx="6678624" cy="203256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£39K in PTA funds for schools:</a:t>
            </a:r>
          </a:p>
          <a:p>
            <a:pPr marL="768279" lvl="1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(&lt;£25k income PLUS £14k carried over)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25% increase on funds raised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£26k spent last year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D3D27FE1-24D1-46B0-F0F3-9F83E6545924}"/>
              </a:ext>
            </a:extLst>
          </p:cNvPr>
          <p:cNvSpPr txBox="1"/>
          <p:nvPr/>
        </p:nvSpPr>
        <p:spPr>
          <a:xfrm>
            <a:off x="1818013" y="4683825"/>
            <a:ext cx="6678624" cy="152999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New </a:t>
            </a:r>
            <a:r>
              <a:rPr lang="en-US" sz="2177" dirty="0" err="1">
                <a:solidFill>
                  <a:srgbClr val="236292"/>
                </a:solidFill>
                <a:latin typeface="Trebuchet MS"/>
              </a:rPr>
              <a:t>Sumup</a:t>
            </a:r>
            <a:r>
              <a:rPr lang="en-US" sz="2177" dirty="0">
                <a:solidFill>
                  <a:srgbClr val="236292"/>
                </a:solidFill>
                <a:latin typeface="Trebuchet MS"/>
              </a:rPr>
              <a:t> machines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Gazebos and Shed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77" dirty="0">
              <a:solidFill>
                <a:srgbClr val="236292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A Message From MRS WAND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pic>
        <p:nvPicPr>
          <p:cNvPr id="2" name="Picture 2" descr="Horsell Junior (@HorsellJunior) / X">
            <a:extLst>
              <a:ext uri="{FF2B5EF4-FFF2-40B4-BE49-F238E27FC236}">
                <a16:creationId xmlns:a16="http://schemas.microsoft.com/office/drawing/2014/main" id="{24539276-B96C-1579-2287-2E2A7BCE1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73463" y="265778"/>
            <a:ext cx="1225561" cy="1225561"/>
          </a:xfrm>
          <a:prstGeom prst="rect">
            <a:avLst/>
          </a:prstGeom>
          <a:noFill/>
          <a:ln cap="rnd"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E39070-2805-CB1D-4FC9-8A3DE3CA1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54375"/>
              </p:ext>
            </p:extLst>
          </p:nvPr>
        </p:nvGraphicFramePr>
        <p:xfrm>
          <a:off x="675381" y="1885818"/>
          <a:ext cx="7986926" cy="4824284"/>
        </p:xfrm>
        <a:graphic>
          <a:graphicData uri="http://schemas.openxmlformats.org/drawingml/2006/table">
            <a:tbl>
              <a:tblPr/>
              <a:tblGrid>
                <a:gridCol w="6822286">
                  <a:extLst>
                    <a:ext uri="{9D8B030D-6E8A-4147-A177-3AD203B41FA5}">
                      <a16:colId xmlns:a16="http://schemas.microsoft.com/office/drawing/2014/main" val="3126938963"/>
                    </a:ext>
                  </a:extLst>
                </a:gridCol>
                <a:gridCol w="1164640">
                  <a:extLst>
                    <a:ext uri="{9D8B030D-6E8A-4147-A177-3AD203B41FA5}">
                      <a16:colId xmlns:a16="http://schemas.microsoft.com/office/drawing/2014/main" val="3962291334"/>
                    </a:ext>
                  </a:extLst>
                </a:gridCol>
              </a:tblGrid>
              <a:tr h="230135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Horsell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 of E Junior School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68120"/>
                  </a:ext>
                </a:extLst>
              </a:tr>
              <a:tr h="23013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 Donations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693724"/>
                  </a:ext>
                </a:extLst>
              </a:tr>
              <a:tr h="320425">
                <a:tc>
                  <a:txBody>
                    <a:bodyPr/>
                    <a:lstStyle/>
                    <a:p>
                      <a:endParaRPr lang="en-GB" sz="800" dirty="0">
                        <a:effectLst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effectLst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349886"/>
                  </a:ext>
                </a:extLst>
              </a:tr>
              <a:tr h="38016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board Spruce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£3,288.00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89908"/>
                  </a:ext>
                </a:extLst>
              </a:tr>
              <a:tr h="38016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Panto Dec 23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£1,199.00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687709"/>
                  </a:ext>
                </a:extLst>
              </a:tr>
              <a:tr h="23013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Party packs Xmas Dec 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£173.47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501285"/>
                  </a:ext>
                </a:extLst>
              </a:tr>
              <a:tr h="23013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Keyboard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£430.99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90383"/>
                  </a:ext>
                </a:extLst>
              </a:tr>
              <a:tr h="38016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board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£2,865.83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704859"/>
                  </a:ext>
                </a:extLst>
              </a:tr>
              <a:tr h="38016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Chromebook donation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£2,500.00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48739"/>
                  </a:ext>
                </a:extLst>
              </a:tr>
              <a:tr h="23013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Wireless Microphones/headsets (Children’s productions &amp; assemblies)  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£106.64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0238"/>
                  </a:ext>
                </a:extLst>
              </a:tr>
              <a:tr h="230135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Wireless Microphones hand held (Children’s productions &amp; assemblies )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£46.66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249242"/>
                  </a:ext>
                </a:extLst>
              </a:tr>
              <a:tr h="38016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Chrome Books YR3 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£9,345.00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5847"/>
                  </a:ext>
                </a:extLst>
              </a:tr>
              <a:tr h="320425">
                <a:tc>
                  <a:txBody>
                    <a:bodyPr/>
                    <a:lstStyle/>
                    <a:p>
                      <a:endParaRPr lang="en-GB" sz="1600">
                        <a:effectLst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effectLst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313607"/>
                  </a:ext>
                </a:extLst>
              </a:tr>
              <a:tr h="380165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with thanks</a:t>
                      </a:r>
                      <a:endParaRPr lang="en-GB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£19,955.59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926" marR="54926" marT="36617" marB="36617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127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8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A Message From MRS REEVE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pic>
        <p:nvPicPr>
          <p:cNvPr id="2" name="Picture 2" descr="The Horsell - Village School">
            <a:extLst>
              <a:ext uri="{FF2B5EF4-FFF2-40B4-BE49-F238E27FC236}">
                <a16:creationId xmlns:a16="http://schemas.microsoft.com/office/drawing/2014/main" id="{F66F5741-82C3-34EC-AFA3-A00A7CDF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64682" y="2729180"/>
            <a:ext cx="1944204" cy="1944204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37150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Plans for Next Year – DELIVERABLES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pic>
        <p:nvPicPr>
          <p:cNvPr id="2" name="Picture 16">
            <a:extLst>
              <a:ext uri="{FF2B5EF4-FFF2-40B4-BE49-F238E27FC236}">
                <a16:creationId xmlns:a16="http://schemas.microsoft.com/office/drawing/2014/main" id="{FE8AF91A-1B3A-9062-9408-8A3C0DD1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0588"/>
            <a:ext cx="2089574" cy="4887412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BD597B54-FD84-492C-11A8-A7287E114E6A}"/>
              </a:ext>
            </a:extLst>
          </p:cNvPr>
          <p:cNvSpPr txBox="1"/>
          <p:nvPr/>
        </p:nvSpPr>
        <p:spPr>
          <a:xfrm>
            <a:off x="1663783" y="2161430"/>
            <a:ext cx="4855538" cy="253513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b="1" u="sng" dirty="0">
                <a:solidFill>
                  <a:srgbClr val="236292"/>
                </a:solidFill>
                <a:latin typeface="Trebuchet MS"/>
              </a:rPr>
              <a:t>The Village School: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Replacing classroom &amp; library books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Well-being equipment for children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Christmas pantomime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1C47622-D1D1-6396-85DA-22C1927C1EC6}"/>
              </a:ext>
            </a:extLst>
          </p:cNvPr>
          <p:cNvSpPr txBox="1"/>
          <p:nvPr/>
        </p:nvSpPr>
        <p:spPr>
          <a:xfrm>
            <a:off x="6337002" y="2119168"/>
            <a:ext cx="3919875" cy="303771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b="1" u="sng" dirty="0">
                <a:solidFill>
                  <a:srgbClr val="236292"/>
                </a:solidFill>
                <a:latin typeface="Trebuchet MS"/>
              </a:rPr>
              <a:t>The Junior School: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New production stage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60 more Chromebooks 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Contribution towards a sandpit for OPAL play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Christmas pantomime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87CA18BB-32EB-CA8F-1E77-901DA000E893}"/>
              </a:ext>
            </a:extLst>
          </p:cNvPr>
          <p:cNvSpPr txBox="1"/>
          <p:nvPr/>
        </p:nvSpPr>
        <p:spPr>
          <a:xfrm>
            <a:off x="2867241" y="4924230"/>
            <a:ext cx="3919875" cy="152999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b="1" u="sng" dirty="0">
                <a:solidFill>
                  <a:srgbClr val="236292"/>
                </a:solidFill>
                <a:latin typeface="Trebuchet MS"/>
              </a:rPr>
              <a:t>PTA: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Strong Gazebos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Shed Storage</a:t>
            </a:r>
          </a:p>
        </p:txBody>
      </p:sp>
    </p:spTree>
    <p:extLst>
      <p:ext uri="{BB962C8B-B14F-4D97-AF65-F5344CB8AC3E}">
        <p14:creationId xmlns:p14="http://schemas.microsoft.com/office/powerpoint/2010/main" val="28956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Plans for Next Year - COMMUNITY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2" name="TextBox 11">
            <a:extLst>
              <a:ext uri="{FF2B5EF4-FFF2-40B4-BE49-F238E27FC236}">
                <a16:creationId xmlns:a16="http://schemas.microsoft.com/office/drawing/2014/main" id="{561263C0-0CD8-AF40-B6EE-068325D81EE1}"/>
              </a:ext>
            </a:extLst>
          </p:cNvPr>
          <p:cNvSpPr txBox="1"/>
          <p:nvPr/>
        </p:nvSpPr>
        <p:spPr>
          <a:xfrm>
            <a:off x="944164" y="2015633"/>
            <a:ext cx="8314815" cy="303771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Continuation of loved events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Introduction of new events (Costume run, car boot sale)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More adult events, make friends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Surprise in Summer (maybe a Circus)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Christmas cards from the children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77" dirty="0">
              <a:solidFill>
                <a:srgbClr val="23629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82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114251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Plans for Next Year – IMPACT OF YOUR VOLUNTEERING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2" name="TextBox 11">
            <a:extLst>
              <a:ext uri="{FF2B5EF4-FFF2-40B4-BE49-F238E27FC236}">
                <a16:creationId xmlns:a16="http://schemas.microsoft.com/office/drawing/2014/main" id="{561263C0-0CD8-AF40-B6EE-068325D81EE1}"/>
              </a:ext>
            </a:extLst>
          </p:cNvPr>
          <p:cNvSpPr txBox="1"/>
          <p:nvPr/>
        </p:nvSpPr>
        <p:spPr>
          <a:xfrm>
            <a:off x="944164" y="2015633"/>
            <a:ext cx="8314815" cy="336254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1 Biff, Chip &amp; Kipper book = £4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Cakes &amp; refreshments at SF took = £240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Taking per ½ hours = £40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40÷4 = 10 Biff, Chip &amp; Kipper books = every half hour of your time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60 books across 2 year groups = 60 children accessing the same book at one time</a:t>
            </a:r>
          </a:p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236292"/>
              </a:solidFill>
              <a:latin typeface="Trebuchet MS"/>
            </a:endParaRP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60 </a:t>
            </a:r>
            <a:r>
              <a:rPr lang="en-US" sz="1600" dirty="0" err="1">
                <a:solidFill>
                  <a:srgbClr val="236292"/>
                </a:solidFill>
                <a:latin typeface="Trebuchet MS"/>
              </a:rPr>
              <a:t>Chomebooks</a:t>
            </a:r>
            <a:r>
              <a:rPr lang="en-US" sz="1600" dirty="0">
                <a:solidFill>
                  <a:srgbClr val="236292"/>
                </a:solidFill>
                <a:latin typeface="Trebuchet MS"/>
              </a:rPr>
              <a:t> @ £150 = £9000 = whole Christmas Fair taking plus more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This will allow each year group to have access to 30 </a:t>
            </a:r>
            <a:r>
              <a:rPr lang="en-US" sz="1600" dirty="0" err="1">
                <a:solidFill>
                  <a:srgbClr val="236292"/>
                </a:solidFill>
                <a:latin typeface="Trebuchet MS"/>
              </a:rPr>
              <a:t>Chomebooks</a:t>
            </a:r>
            <a:r>
              <a:rPr lang="en-US" sz="1600" dirty="0">
                <a:solidFill>
                  <a:srgbClr val="236292"/>
                </a:solidFill>
                <a:latin typeface="Trebuchet MS"/>
              </a:rPr>
              <a:t> at one time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236292"/>
                </a:solidFill>
                <a:latin typeface="Trebuchet MS"/>
              </a:rPr>
              <a:t>The fun, the laughter – that’s priceless!</a:t>
            </a:r>
          </a:p>
        </p:txBody>
      </p:sp>
    </p:spTree>
    <p:extLst>
      <p:ext uri="{BB962C8B-B14F-4D97-AF65-F5344CB8AC3E}">
        <p14:creationId xmlns:p14="http://schemas.microsoft.com/office/powerpoint/2010/main" val="306231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CFC4EAB-00B2-FB6D-D415-620D9238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68B724B-C79F-152B-179D-E44B1D2AE05E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Plans for Next Year – WAYS TO GET INVOLVED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A7DE7438-00BA-8A01-E0A9-58DC567ECD4F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2" name="TextBox 11">
            <a:extLst>
              <a:ext uri="{FF2B5EF4-FFF2-40B4-BE49-F238E27FC236}">
                <a16:creationId xmlns:a16="http://schemas.microsoft.com/office/drawing/2014/main" id="{561263C0-0CD8-AF40-B6EE-068325D81EE1}"/>
              </a:ext>
            </a:extLst>
          </p:cNvPr>
          <p:cNvSpPr txBox="1"/>
          <p:nvPr/>
        </p:nvSpPr>
        <p:spPr>
          <a:xfrm>
            <a:off x="944164" y="2015633"/>
            <a:ext cx="8314815" cy="354028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Help at events – i.e. fireworks, fairs, end of term treats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Be part of the community – attend events, buy raffles tickets, do the trails, spread the word, get children involved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Run, arrange &amp; attend social/fundraising events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Vacancies: Deputy Secretary, Deputy Chair - be part of the steering group 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77" dirty="0">
              <a:solidFill>
                <a:srgbClr val="23629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504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>
            <a:extLst>
              <a:ext uri="{FF2B5EF4-FFF2-40B4-BE49-F238E27FC236}">
                <a16:creationId xmlns:a16="http://schemas.microsoft.com/office/drawing/2014/main" id="{6B409CBC-4B27-02E6-C498-36256A2C3B0F}"/>
              </a:ext>
            </a:extLst>
          </p:cNvPr>
          <p:cNvGrpSpPr/>
          <p:nvPr/>
        </p:nvGrpSpPr>
        <p:grpSpPr>
          <a:xfrm>
            <a:off x="530865" y="1810794"/>
            <a:ext cx="9030331" cy="4499689"/>
            <a:chOff x="77824" y="2074435"/>
            <a:chExt cx="9954268" cy="4960075"/>
          </a:xfrm>
        </p:grpSpPr>
        <p:sp>
          <p:nvSpPr>
            <p:cNvPr id="4" name="TextBox 22">
              <a:extLst>
                <a:ext uri="{FF2B5EF4-FFF2-40B4-BE49-F238E27FC236}">
                  <a16:creationId xmlns:a16="http://schemas.microsoft.com/office/drawing/2014/main" id="{33B7FF29-1B48-E2E4-99E3-CB4675BDCCC5}"/>
                </a:ext>
              </a:extLst>
            </p:cNvPr>
            <p:cNvSpPr txBox="1"/>
            <p:nvPr/>
          </p:nvSpPr>
          <p:spPr>
            <a:xfrm>
              <a:off x="2727618" y="3388866"/>
              <a:ext cx="2411016" cy="499452"/>
            </a:xfrm>
            <a:prstGeom prst="rect">
              <a:avLst/>
            </a:prstGeom>
            <a:noFill/>
            <a:ln w="19046" cap="flat">
              <a:solidFill>
                <a:srgbClr val="104862"/>
              </a:solidFill>
              <a:prstDash val="solid"/>
              <a:miter/>
            </a:ln>
          </p:spPr>
          <p:txBody>
            <a:bodyPr vert="horz" wrap="square" lIns="82953" tIns="41476" rIns="82953" bIns="41476" anchor="t" anchorCtr="1" compatLnSpc="1">
              <a:spAutoFit/>
            </a:bodyPr>
            <a:lstStyle/>
            <a:p>
              <a:pPr algn="ctr" defTabSz="82954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200" b="1">
                  <a:solidFill>
                    <a:srgbClr val="104862"/>
                  </a:solidFill>
                  <a:latin typeface="Arial" pitchFamily="34"/>
                  <a:cs typeface="Arial" pitchFamily="34"/>
                </a:rPr>
                <a:t>PTA Web page &amp; HM author</a:t>
              </a:r>
            </a:p>
            <a:p>
              <a:pPr algn="ctr" defTabSz="82954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200">
                  <a:solidFill>
                    <a:srgbClr val="104862"/>
                  </a:solidFill>
                  <a:latin typeface="Arial" pitchFamily="34"/>
                  <a:cs typeface="Arial" pitchFamily="34"/>
                </a:rPr>
                <a:t>Sarah Taylor</a:t>
              </a:r>
            </a:p>
          </p:txBody>
        </p: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6DB4A54E-FDD0-C1C4-25B9-6A93D54E971F}"/>
                </a:ext>
              </a:extLst>
            </p:cNvPr>
            <p:cNvGrpSpPr/>
            <p:nvPr/>
          </p:nvGrpSpPr>
          <p:grpSpPr>
            <a:xfrm>
              <a:off x="77824" y="2074435"/>
              <a:ext cx="9954268" cy="4960075"/>
              <a:chOff x="77824" y="2074435"/>
              <a:chExt cx="9954268" cy="4960075"/>
            </a:xfrm>
          </p:grpSpPr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0118D699-9AB9-4938-2F57-0C81AB33063C}"/>
                  </a:ext>
                </a:extLst>
              </p:cNvPr>
              <p:cNvSpPr txBox="1"/>
              <p:nvPr/>
            </p:nvSpPr>
            <p:spPr>
              <a:xfrm>
                <a:off x="4583969" y="2074435"/>
                <a:ext cx="1444623" cy="295892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u="sng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Core</a:t>
                </a:r>
                <a:r>
                  <a:rPr lang="en-GB" sz="1200" b="1" u="sng">
                    <a:solidFill>
                      <a:srgbClr val="000000"/>
                    </a:solidFill>
                    <a:latin typeface="Aptos"/>
                  </a:rPr>
                  <a:t> Roles</a:t>
                </a:r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9671A6FD-4DFA-606B-59EC-137D55362082}"/>
                  </a:ext>
                </a:extLst>
              </p:cNvPr>
              <p:cNvSpPr txBox="1"/>
              <p:nvPr/>
            </p:nvSpPr>
            <p:spPr>
              <a:xfrm>
                <a:off x="4058839" y="2993178"/>
                <a:ext cx="2411016" cy="295892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u="sng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Communication Team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2A3BE0A0-DBF8-8E03-9E61-0F4C766D152F}"/>
                  </a:ext>
                </a:extLst>
              </p:cNvPr>
              <p:cNvSpPr txBox="1"/>
              <p:nvPr/>
            </p:nvSpPr>
            <p:spPr>
              <a:xfrm>
                <a:off x="4091025" y="5028953"/>
                <a:ext cx="2010619" cy="295892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u="sng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Events Support Team</a:t>
                </a: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52685F1F-DA8F-01EE-1C67-FCEE8D12113B}"/>
                  </a:ext>
                </a:extLst>
              </p:cNvPr>
              <p:cNvSpPr txBox="1"/>
              <p:nvPr/>
            </p:nvSpPr>
            <p:spPr>
              <a:xfrm>
                <a:off x="4107832" y="6009116"/>
                <a:ext cx="2014139" cy="295892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u="sng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Fundraising Initiatives</a:t>
                </a:r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CE356877-DCE7-8B31-51D0-6334756D3D14}"/>
                  </a:ext>
                </a:extLst>
              </p:cNvPr>
              <p:cNvSpPr txBox="1"/>
              <p:nvPr/>
            </p:nvSpPr>
            <p:spPr>
              <a:xfrm>
                <a:off x="4172132" y="2409891"/>
                <a:ext cx="218256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Chair </a:t>
                </a:r>
                <a:r>
                  <a:rPr lang="en-GB" sz="1200" b="1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(V)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i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Sima Huddy</a:t>
                </a: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78403FF-F2B3-D8C6-3560-2EA40F8C505B}"/>
                  </a:ext>
                </a:extLst>
              </p:cNvPr>
              <p:cNvSpPr txBox="1"/>
              <p:nvPr/>
            </p:nvSpPr>
            <p:spPr>
              <a:xfrm>
                <a:off x="1806113" y="4304611"/>
                <a:ext cx="1518086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Uniform Sales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Becky Scholes </a:t>
                </a:r>
                <a:r>
                  <a:rPr lang="en-GB" sz="1200" b="1" dirty="0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(V)</a:t>
                </a: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EA2AB09-23E7-FBCF-4195-7F33B16986B1}"/>
                  </a:ext>
                </a:extLst>
              </p:cNvPr>
              <p:cNvSpPr txBox="1"/>
              <p:nvPr/>
            </p:nvSpPr>
            <p:spPr>
              <a:xfrm>
                <a:off x="1790678" y="2411501"/>
                <a:ext cx="2057710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Treasurer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i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Emma Machin</a:t>
                </a:r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7251EAB0-DBFB-275A-C4FE-AF46D170B3B0}"/>
                  </a:ext>
                </a:extLst>
              </p:cNvPr>
              <p:cNvSpPr txBox="1"/>
              <p:nvPr/>
            </p:nvSpPr>
            <p:spPr>
              <a:xfrm>
                <a:off x="6652808" y="2408410"/>
                <a:ext cx="218256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Secretary</a:t>
                </a:r>
                <a:r>
                  <a:rPr lang="en-GB" sz="1200" b="1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 (V)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i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Jenny Dutfield</a:t>
                </a: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BBB63080-8C00-A1FF-D10C-BADE34F83E59}"/>
                  </a:ext>
                </a:extLst>
              </p:cNvPr>
              <p:cNvSpPr txBox="1"/>
              <p:nvPr/>
            </p:nvSpPr>
            <p:spPr>
              <a:xfrm>
                <a:off x="6840900" y="4302745"/>
                <a:ext cx="1645444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002060"/>
                    </a:solidFill>
                    <a:latin typeface="Arial" pitchFamily="34"/>
                    <a:cs typeface="Arial" pitchFamily="34"/>
                  </a:rPr>
                  <a:t>Christmas Fair ‘24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002060"/>
                    </a:solidFill>
                    <a:latin typeface="Arial" pitchFamily="34"/>
                    <a:cs typeface="Arial" pitchFamily="34"/>
                  </a:rPr>
                  <a:t>Sara Gomm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200">
                  <a:solidFill>
                    <a:srgbClr val="002060"/>
                  </a:solidFill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DAE9A8C-C7CE-E418-6188-736EDC32A01D}"/>
                  </a:ext>
                </a:extLst>
              </p:cNvPr>
              <p:cNvSpPr txBox="1"/>
              <p:nvPr/>
            </p:nvSpPr>
            <p:spPr>
              <a:xfrm>
                <a:off x="3412458" y="4304611"/>
                <a:ext cx="1608703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Fireworks ‘24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Andy J &amp; Peter C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200">
                  <a:solidFill>
                    <a:srgbClr val="104862"/>
                  </a:solidFill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1BC8E942-653A-4584-074C-6072BC83D55B}"/>
                  </a:ext>
                </a:extLst>
              </p:cNvPr>
              <p:cNvSpPr txBox="1"/>
              <p:nvPr/>
            </p:nvSpPr>
            <p:spPr>
              <a:xfrm>
                <a:off x="8568531" y="4302745"/>
                <a:ext cx="1463561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Summer Fair ‘25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Vacant</a:t>
                </a:r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EB1AC82-871F-5FE4-0967-51D7FBA41991}"/>
                  </a:ext>
                </a:extLst>
              </p:cNvPr>
              <p:cNvSpPr txBox="1"/>
              <p:nvPr/>
            </p:nvSpPr>
            <p:spPr>
              <a:xfrm>
                <a:off x="77824" y="4309667"/>
                <a:ext cx="1655868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School Disco </a:t>
                </a:r>
                <a:r>
                  <a:rPr lang="en-GB" sz="1200" b="1" dirty="0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(V)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Emma C, Emily H &amp; Michelle H</a:t>
                </a:r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D67DD332-CC37-2B30-3914-B112E10104C1}"/>
                  </a:ext>
                </a:extLst>
              </p:cNvPr>
              <p:cNvSpPr txBox="1"/>
              <p:nvPr/>
            </p:nvSpPr>
            <p:spPr>
              <a:xfrm>
                <a:off x="231453" y="3386498"/>
                <a:ext cx="234750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Class Reps Co-ordinator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Becky Scholes</a:t>
                </a: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69DA233-680A-0E5B-A51D-7C051DDCCE6B}"/>
                  </a:ext>
                </a:extLst>
              </p:cNvPr>
              <p:cNvSpPr txBox="1"/>
              <p:nvPr/>
            </p:nvSpPr>
            <p:spPr>
              <a:xfrm>
                <a:off x="77824" y="6323232"/>
                <a:ext cx="1872461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Bags2School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Louise Ellis &amp; Timea Lodge</a:t>
                </a:r>
              </a:p>
            </p:txBody>
          </p:sp>
          <p:sp>
            <p:nvSpPr>
              <p:cNvPr id="20" name="TextBox 21">
                <a:extLst>
                  <a:ext uri="{FF2B5EF4-FFF2-40B4-BE49-F238E27FC236}">
                    <a16:creationId xmlns:a16="http://schemas.microsoft.com/office/drawing/2014/main" id="{474E076E-0EC9-58DD-168A-357B51AFB411}"/>
                  </a:ext>
                </a:extLst>
              </p:cNvPr>
              <p:cNvSpPr txBox="1"/>
              <p:nvPr/>
            </p:nvSpPr>
            <p:spPr>
              <a:xfrm>
                <a:off x="2034732" y="6327894"/>
                <a:ext cx="1872461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Christmas Cards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Helene Gordon 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 </a:t>
                </a:r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A1F7E2D4-2232-B893-6D29-9F11848C466D}"/>
                  </a:ext>
                </a:extLst>
              </p:cNvPr>
              <p:cNvSpPr txBox="1"/>
              <p:nvPr/>
            </p:nvSpPr>
            <p:spPr>
              <a:xfrm>
                <a:off x="5326965" y="3386498"/>
                <a:ext cx="2277249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Junior School Liaison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Helene Opshal Gordon</a:t>
                </a: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456A189C-7884-C39D-19E7-BB62DD6EDC7C}"/>
                  </a:ext>
                </a:extLst>
              </p:cNvPr>
              <p:cNvSpPr txBox="1"/>
              <p:nvPr/>
            </p:nvSpPr>
            <p:spPr>
              <a:xfrm>
                <a:off x="7715121" y="3386498"/>
                <a:ext cx="218256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Village School Liaison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Naomi/Stephanie</a:t>
                </a:r>
              </a:p>
            </p:txBody>
          </p:sp>
          <p:sp>
            <p:nvSpPr>
              <p:cNvPr id="23" name="TextBox 25">
                <a:extLst>
                  <a:ext uri="{FF2B5EF4-FFF2-40B4-BE49-F238E27FC236}">
                    <a16:creationId xmlns:a16="http://schemas.microsoft.com/office/drawing/2014/main" id="{53A87E58-763D-DAE3-76E6-0CE0DE019264}"/>
                  </a:ext>
                </a:extLst>
              </p:cNvPr>
              <p:cNvSpPr txBox="1"/>
              <p:nvPr/>
            </p:nvSpPr>
            <p:spPr>
              <a:xfrm>
                <a:off x="4160108" y="3939956"/>
                <a:ext cx="1872461" cy="295892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u="sng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Event Leads</a:t>
                </a:r>
              </a:p>
            </p:txBody>
          </p:sp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id="{EDE0DA44-B8F2-CE51-ADAD-930DD6C3C37A}"/>
                  </a:ext>
                </a:extLst>
              </p:cNvPr>
              <p:cNvSpPr txBox="1"/>
              <p:nvPr/>
            </p:nvSpPr>
            <p:spPr>
              <a:xfrm>
                <a:off x="231453" y="5378363"/>
                <a:ext cx="234750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Sponsor &amp; Raffle Lead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Vacant</a:t>
                </a:r>
              </a:p>
            </p:txBody>
          </p:sp>
          <p:sp>
            <p:nvSpPr>
              <p:cNvPr id="25" name="TextBox 27">
                <a:extLst>
                  <a:ext uri="{FF2B5EF4-FFF2-40B4-BE49-F238E27FC236}">
                    <a16:creationId xmlns:a16="http://schemas.microsoft.com/office/drawing/2014/main" id="{0A10B480-EF21-145F-AE8B-DE56458A0A13}"/>
                  </a:ext>
                </a:extLst>
              </p:cNvPr>
              <p:cNvSpPr txBox="1"/>
              <p:nvPr/>
            </p:nvSpPr>
            <p:spPr>
              <a:xfrm>
                <a:off x="5230979" y="5367390"/>
                <a:ext cx="237324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dirty="0">
                    <a:solidFill>
                      <a:srgbClr val="002060"/>
                    </a:solidFill>
                    <a:latin typeface="Arial" pitchFamily="34"/>
                    <a:cs typeface="Arial" pitchFamily="34"/>
                  </a:rPr>
                  <a:t>Ops &amp; Risk Assessment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dirty="0">
                    <a:solidFill>
                      <a:srgbClr val="002060"/>
                    </a:solidFill>
                    <a:latin typeface="Arial" pitchFamily="34"/>
                    <a:cs typeface="Arial" pitchFamily="34"/>
                  </a:rPr>
                  <a:t>Anna Bourne</a:t>
                </a:r>
              </a:p>
            </p:txBody>
          </p:sp>
          <p:sp>
            <p:nvSpPr>
              <p:cNvPr id="26" name="TextBox 28">
                <a:extLst>
                  <a:ext uri="{FF2B5EF4-FFF2-40B4-BE49-F238E27FC236}">
                    <a16:creationId xmlns:a16="http://schemas.microsoft.com/office/drawing/2014/main" id="{E93FF187-4A7B-4F70-8EE3-BC43BC2851CF}"/>
                  </a:ext>
                </a:extLst>
              </p:cNvPr>
              <p:cNvSpPr txBox="1"/>
              <p:nvPr/>
            </p:nvSpPr>
            <p:spPr>
              <a:xfrm>
                <a:off x="7725985" y="5361319"/>
                <a:ext cx="2171699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Jolly Jars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Louise Ellis</a:t>
                </a:r>
              </a:p>
            </p:txBody>
          </p:sp>
          <p:sp>
            <p:nvSpPr>
              <p:cNvPr id="27" name="TextBox 29">
                <a:extLst>
                  <a:ext uri="{FF2B5EF4-FFF2-40B4-BE49-F238E27FC236}">
                    <a16:creationId xmlns:a16="http://schemas.microsoft.com/office/drawing/2014/main" id="{35706A74-0448-10AF-2D2A-7811D3696108}"/>
                  </a:ext>
                </a:extLst>
              </p:cNvPr>
              <p:cNvSpPr txBox="1"/>
              <p:nvPr/>
            </p:nvSpPr>
            <p:spPr>
              <a:xfrm>
                <a:off x="4007083" y="6323030"/>
                <a:ext cx="1872461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End of term Treat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Termly volunteers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FF0000"/>
                    </a:solidFill>
                    <a:latin typeface="Arial" pitchFamily="34"/>
                    <a:cs typeface="Arial" pitchFamily="34"/>
                  </a:rPr>
                  <a:t>(Vacant)</a:t>
                </a:r>
              </a:p>
            </p:txBody>
          </p:sp>
          <p:sp>
            <p:nvSpPr>
              <p:cNvPr id="28" name="TextBox 30">
                <a:extLst>
                  <a:ext uri="{FF2B5EF4-FFF2-40B4-BE49-F238E27FC236}">
                    <a16:creationId xmlns:a16="http://schemas.microsoft.com/office/drawing/2014/main" id="{7B90B31F-831B-C807-EBE5-69FEC12A524D}"/>
                  </a:ext>
                </a:extLst>
              </p:cNvPr>
              <p:cNvSpPr txBox="1"/>
              <p:nvPr/>
            </p:nvSpPr>
            <p:spPr>
              <a:xfrm>
                <a:off x="5978191" y="6331498"/>
                <a:ext cx="2014139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Easter &amp; Pumpkin Trail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dirty="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Sima Huddy</a:t>
                </a:r>
              </a:p>
            </p:txBody>
          </p:sp>
          <p:sp>
            <p:nvSpPr>
              <p:cNvPr id="29" name="TextBox 31">
                <a:extLst>
                  <a:ext uri="{FF2B5EF4-FFF2-40B4-BE49-F238E27FC236}">
                    <a16:creationId xmlns:a16="http://schemas.microsoft.com/office/drawing/2014/main" id="{27155663-FB57-FADD-98A4-C852E55C8548}"/>
                  </a:ext>
                </a:extLst>
              </p:cNvPr>
              <p:cNvSpPr txBox="1"/>
              <p:nvPr/>
            </p:nvSpPr>
            <p:spPr>
              <a:xfrm>
                <a:off x="8092421" y="6331432"/>
                <a:ext cx="1872461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Plant sale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Sam Byrne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200">
                  <a:solidFill>
                    <a:srgbClr val="FF0000"/>
                  </a:solidFill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30" name="TextBox 2">
                <a:extLst>
                  <a:ext uri="{FF2B5EF4-FFF2-40B4-BE49-F238E27FC236}">
                    <a16:creationId xmlns:a16="http://schemas.microsoft.com/office/drawing/2014/main" id="{1CF6A762-D9F6-55F7-C5B3-2A72EDC2B1EA}"/>
                  </a:ext>
                </a:extLst>
              </p:cNvPr>
              <p:cNvSpPr txBox="1"/>
              <p:nvPr/>
            </p:nvSpPr>
            <p:spPr>
              <a:xfrm>
                <a:off x="5093592" y="4302745"/>
                <a:ext cx="1645444" cy="70301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Bingo &amp; Quiz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104862"/>
                    </a:solidFill>
                    <a:latin typeface="Arial" pitchFamily="34"/>
                    <a:cs typeface="Arial" pitchFamily="34"/>
                  </a:rPr>
                  <a:t>Dee Bamra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200">
                  <a:solidFill>
                    <a:srgbClr val="104862"/>
                  </a:solidFill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0D04CE79-B9A3-D60D-C11D-186358E0BFD5}"/>
                  </a:ext>
                </a:extLst>
              </p:cNvPr>
              <p:cNvSpPr txBox="1"/>
              <p:nvPr/>
            </p:nvSpPr>
            <p:spPr>
              <a:xfrm>
                <a:off x="2727618" y="5367098"/>
                <a:ext cx="2432962" cy="499452"/>
              </a:xfrm>
              <a:prstGeom prst="rect">
                <a:avLst/>
              </a:prstGeom>
              <a:noFill/>
              <a:ln w="19046" cap="flat">
                <a:solidFill>
                  <a:srgbClr val="104862"/>
                </a:solidFill>
                <a:prstDash val="solid"/>
                <a:miter/>
              </a:ln>
            </p:spPr>
            <p:txBody>
              <a:bodyPr vert="horz" wrap="square" lIns="82953" tIns="41476" rIns="82953" bIns="41476" anchor="t" anchorCtr="1" compatLnSpc="1">
                <a:spAutoFit/>
              </a:bodyPr>
              <a:lstStyle/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1">
                    <a:solidFill>
                      <a:srgbClr val="002060"/>
                    </a:solidFill>
                    <a:latin typeface="Arial" pitchFamily="34"/>
                    <a:cs typeface="Arial" pitchFamily="34"/>
                  </a:rPr>
                  <a:t>Volunteers Co-ordinator</a:t>
                </a:r>
              </a:p>
              <a:p>
                <a:pPr algn="ctr" defTabSz="829544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>
                    <a:solidFill>
                      <a:srgbClr val="002060"/>
                    </a:solidFill>
                    <a:latin typeface="Arial" pitchFamily="34"/>
                    <a:cs typeface="Arial" pitchFamily="34"/>
                  </a:rPr>
                  <a:t>Sima/Per event</a:t>
                </a:r>
              </a:p>
            </p:txBody>
          </p:sp>
        </p:grp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177A9F74-E79A-2EC9-C6BA-B45A6CB4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7" name="TextBox 5">
            <a:extLst>
              <a:ext uri="{FF2B5EF4-FFF2-40B4-BE49-F238E27FC236}">
                <a16:creationId xmlns:a16="http://schemas.microsoft.com/office/drawing/2014/main" id="{ED73B79B-79DD-BE1C-DB44-3CEFABDB1B6D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Who’s Who September 2024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38" name="Straight Connector 7">
            <a:extLst>
              <a:ext uri="{FF2B5EF4-FFF2-40B4-BE49-F238E27FC236}">
                <a16:creationId xmlns:a16="http://schemas.microsoft.com/office/drawing/2014/main" id="{25B0AA45-3D4E-20F4-8402-BE6AAE03C9CE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8D8122-C542-EDB3-DB30-F508335FBB00}"/>
              </a:ext>
            </a:extLst>
          </p:cNvPr>
          <p:cNvSpPr txBox="1"/>
          <p:nvPr/>
        </p:nvSpPr>
        <p:spPr>
          <a:xfrm>
            <a:off x="1800903" y="1275314"/>
            <a:ext cx="9545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Vacancies are in red &amp; (V), please contact your class rep or email horsellschoolspta@gmail.com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9CEB73-113E-DA24-4965-4480FA2316DA}"/>
              </a:ext>
            </a:extLst>
          </p:cNvPr>
          <p:cNvSpPr txBox="1"/>
          <p:nvPr/>
        </p:nvSpPr>
        <p:spPr>
          <a:xfrm>
            <a:off x="4200761" y="3367076"/>
            <a:ext cx="3070403" cy="33504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33">
                <a:solidFill>
                  <a:srgbClr val="000000"/>
                </a:solidFill>
                <a:latin typeface="Calibri" pitchFamily="34"/>
              </a:rPr>
              <a:t>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853191CD-E575-7176-CE77-379C2CAF1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624431"/>
              </p:ext>
            </p:extLst>
          </p:nvPr>
        </p:nvGraphicFramePr>
        <p:xfrm>
          <a:off x="846179" y="2249567"/>
          <a:ext cx="8255190" cy="424427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1730">
                  <a:extLst>
                    <a:ext uri="{9D8B030D-6E8A-4147-A177-3AD203B41FA5}">
                      <a16:colId xmlns:a16="http://schemas.microsoft.com/office/drawing/2014/main" val="1943993449"/>
                    </a:ext>
                  </a:extLst>
                </a:gridCol>
                <a:gridCol w="2751730">
                  <a:extLst>
                    <a:ext uri="{9D8B030D-6E8A-4147-A177-3AD203B41FA5}">
                      <a16:colId xmlns:a16="http://schemas.microsoft.com/office/drawing/2014/main" val="54448742"/>
                    </a:ext>
                  </a:extLst>
                </a:gridCol>
                <a:gridCol w="2751730">
                  <a:extLst>
                    <a:ext uri="{9D8B030D-6E8A-4147-A177-3AD203B41FA5}">
                      <a16:colId xmlns:a16="http://schemas.microsoft.com/office/drawing/2014/main" val="1554337870"/>
                    </a:ext>
                  </a:extLst>
                </a:gridCol>
              </a:tblGrid>
              <a:tr h="1483333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1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October 2024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Thu 24</a:t>
                      </a:r>
                      <a:r>
                        <a:rPr lang="en-GB" sz="1400" b="0" i="0" u="none" strike="noStrike" kern="1200" cap="none" spc="0" baseline="3000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 </a:t>
                      </a:r>
                      <a:r>
                        <a:rPr lang="en-GB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Family Fireworks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Mon 28</a:t>
                      </a:r>
                      <a:r>
                        <a:rPr lang="en-GB" sz="1400" b="0" i="0" u="none" strike="noStrike" kern="1200" cap="none" spc="0" baseline="3000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 – Sat 9</a:t>
                      </a:r>
                      <a:r>
                        <a:rPr lang="en-GB" sz="1400" b="0" i="0" u="none" strike="noStrike" kern="1200" cap="none" spc="0" baseline="3000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 Nov Pumpkin trail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en-GB" sz="1400" b="0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+mj-lt"/>
                        <a:cs typeface="Arial" pitchFamily="34"/>
                      </a:endParaRP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1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November 2024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Fri 8</a:t>
                      </a:r>
                      <a:r>
                        <a:rPr lang="en-GB" sz="1400" b="0" i="0" u="none" strike="noStrike" kern="1200" cap="none" spc="0" baseline="3000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 Bags2School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Fri 15</a:t>
                      </a:r>
                      <a:r>
                        <a:rPr lang="en-GB" sz="1400" b="0" i="0" u="none" strike="noStrike" kern="1200" cap="none" spc="0" baseline="3000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 School Disco (HJS only)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Fri 22</a:t>
                      </a:r>
                      <a:r>
                        <a:rPr lang="en-GB" sz="1400" b="0" i="0" u="none" strike="noStrike" kern="1200" cap="none" spc="0" baseline="3000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nd </a:t>
                      </a: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Mufti donations 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*</a:t>
                      </a:r>
                      <a:r>
                        <a:rPr lang="en-GB" sz="1400" b="0" i="1" u="none" strike="noStrike" kern="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please sign up to help</a:t>
                      </a:r>
                      <a:endParaRPr lang="en-GB" sz="1400" b="0" i="1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+mj-lt"/>
                        <a:cs typeface="Arial" pitchFamily="34"/>
                      </a:endParaRP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1" i="0" u="none" strike="noStrike" kern="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December 2024</a:t>
                      </a:r>
                      <a:endParaRPr lang="en-GB" sz="14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+mj-lt"/>
                        <a:cs typeface="Arial" pitchFamily="34"/>
                      </a:endParaRP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Sat 7</a:t>
                      </a:r>
                      <a:r>
                        <a:rPr lang="en-GB" sz="1400" b="0" i="0" u="none" strike="noStrike" kern="1200" cap="none" spc="0" baseline="3000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  Christmas Fair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GB" sz="14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*</a:t>
                      </a:r>
                      <a:r>
                        <a:rPr lang="en-GB" sz="1400" b="0" i="1" u="none" strike="noStrike" kern="0" cap="none" spc="0" baseline="0">
                          <a:solidFill>
                            <a:srgbClr val="000000"/>
                          </a:solidFill>
                          <a:uFillTx/>
                          <a:latin typeface="+mj-lt"/>
                          <a:cs typeface="Arial" pitchFamily="34"/>
                        </a:rPr>
                        <a:t>please sign up to help</a:t>
                      </a:r>
                    </a:p>
                    <a:p>
                      <a:pPr lvl="0"/>
                      <a:endParaRPr lang="en-GB" sz="1400">
                        <a:latin typeface="+mj-lt"/>
                      </a:endParaRP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822331"/>
                  </a:ext>
                </a:extLst>
              </a:tr>
              <a:tr h="1184466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January 2025</a:t>
                      </a: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Sat 25</a:t>
                      </a:r>
                      <a:r>
                        <a:rPr lang="en-GB" sz="1400" baseline="30000" dirty="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 Good as new Uniform sale</a:t>
                      </a: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TBC: Volunteers’ Social</a:t>
                      </a: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D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February 2025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Fri 28th: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latin typeface="+mj-lt"/>
                          <a:cs typeface="Arial" pitchFamily="34"/>
                        </a:rPr>
                        <a:t>Quiz night</a:t>
                      </a:r>
                      <a:endParaRPr lang="en-GB" sz="1400" dirty="0">
                        <a:latin typeface="+mj-lt"/>
                        <a:cs typeface="Arial" pitchFamily="34"/>
                      </a:endParaRP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TBC: Car Boot Sale</a:t>
                      </a: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D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March 2025</a:t>
                      </a: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29</a:t>
                      </a:r>
                      <a:r>
                        <a:rPr lang="en-GB" sz="1400" baseline="30000" dirty="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 Mar– 13</a:t>
                      </a:r>
                      <a:r>
                        <a:rPr lang="en-GB" sz="1400" baseline="30000" dirty="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 Apr – Easter Trail</a:t>
                      </a: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62887"/>
                  </a:ext>
                </a:extLst>
              </a:tr>
              <a:tr h="125801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April 2025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400">
                          <a:latin typeface="+mj-lt"/>
                          <a:cs typeface="Arial" pitchFamily="34"/>
                        </a:rPr>
                        <a:t>Fri 4</a:t>
                      </a:r>
                      <a:r>
                        <a:rPr lang="en-GB" sz="1400" baseline="3000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>
                          <a:latin typeface="+mj-lt"/>
                          <a:cs typeface="Arial" pitchFamily="34"/>
                        </a:rPr>
                        <a:t> 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Doughnut sale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Fri 25</a:t>
                      </a:r>
                      <a:r>
                        <a:rPr lang="en-GB" sz="1400" baseline="30000" dirty="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 (TBC) Bags2School</a:t>
                      </a:r>
                    </a:p>
                    <a:p>
                      <a:pPr lvl="0"/>
                      <a:r>
                        <a:rPr lang="en-GB" sz="1400" b="0" dirty="0">
                          <a:latin typeface="+mj-lt"/>
                          <a:cs typeface="Arial" pitchFamily="34"/>
                        </a:rPr>
                        <a:t>TBC: Bingo &amp; Biriyani</a:t>
                      </a: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May 2025</a:t>
                      </a: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Sat 17</a:t>
                      </a:r>
                      <a:r>
                        <a:rPr lang="en-GB" sz="1400" baseline="30000" dirty="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 Good as new Uniform sale</a:t>
                      </a: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TBC: Plant sale</a:t>
                      </a: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June  2025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TBC: Mufti day</a:t>
                      </a:r>
                    </a:p>
                    <a:p>
                      <a:pPr lvl="0"/>
                      <a:r>
                        <a:rPr lang="en-GB" sz="1400" b="1" dirty="0">
                          <a:latin typeface="+mj-lt"/>
                          <a:cs typeface="Arial" pitchFamily="34"/>
                        </a:rPr>
                        <a:t>July 2025</a:t>
                      </a:r>
                      <a:endParaRPr lang="en-GB" sz="1400" dirty="0">
                        <a:latin typeface="+mj-lt"/>
                        <a:cs typeface="Arial" pitchFamily="34"/>
                      </a:endParaRP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Sat 5</a:t>
                      </a:r>
                      <a:r>
                        <a:rPr lang="en-GB" sz="1400" baseline="30000" dirty="0">
                          <a:latin typeface="+mj-lt"/>
                          <a:cs typeface="Arial" pitchFamily="34"/>
                        </a:rPr>
                        <a:t>th</a:t>
                      </a:r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 Summer Fair</a:t>
                      </a:r>
                    </a:p>
                    <a:p>
                      <a:pPr lvl="0"/>
                      <a:r>
                        <a:rPr lang="en-GB" sz="1400" dirty="0">
                          <a:latin typeface="+mj-lt"/>
                          <a:cs typeface="Arial" pitchFamily="34"/>
                        </a:rPr>
                        <a:t>End of year Disco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 22</a:t>
                      </a:r>
                      <a:r>
                        <a:rPr lang="en-GB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Ice cream sale</a:t>
                      </a:r>
                    </a:p>
                    <a:p>
                      <a:pPr lvl="0"/>
                      <a:endParaRPr lang="en-GB" sz="1400" dirty="0">
                        <a:latin typeface="+mj-lt"/>
                        <a:cs typeface="Arial" pitchFamily="34"/>
                      </a:endParaRPr>
                    </a:p>
                  </a:txBody>
                  <a:tcPr marL="82953" marR="82953" marT="41476" marB="41476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711052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EE3316E1-F5B1-8B8D-E06F-E14CD9CD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4E59D40C-9913-6C6E-C3BA-32E9D147D335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Key Dates for Your Diary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96A6DED1-5C30-0DE0-FDD7-5484CD17E09C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E943996-22C9-3276-1D43-A1AD9769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99F0EE9-EB13-67B9-10CD-3F7701F09E7D}"/>
              </a:ext>
            </a:extLst>
          </p:cNvPr>
          <p:cNvSpPr txBox="1"/>
          <p:nvPr/>
        </p:nvSpPr>
        <p:spPr>
          <a:xfrm>
            <a:off x="1828657" y="731190"/>
            <a:ext cx="7761910" cy="47463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BCD491D2-FFE3-3D50-FE06-6A17F29DE8FA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2E784B85-8E9C-BB33-8DFB-A6443AFCFE44}"/>
              </a:ext>
            </a:extLst>
          </p:cNvPr>
          <p:cNvSpPr txBox="1"/>
          <p:nvPr/>
        </p:nvSpPr>
        <p:spPr>
          <a:xfrm>
            <a:off x="1828657" y="2132609"/>
            <a:ext cx="5315120" cy="102741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Q&amp;A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AOB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9CE8908-06F0-C4A1-FC19-E12A3405C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E7648118-21C5-13BA-75CA-AC3D92144E9C}"/>
              </a:ext>
            </a:extLst>
          </p:cNvPr>
          <p:cNvSpPr txBox="1"/>
          <p:nvPr/>
        </p:nvSpPr>
        <p:spPr>
          <a:xfrm>
            <a:off x="1828657" y="465373"/>
            <a:ext cx="5998708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Housekeeping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E43878EA-9A11-564F-675C-8C04F391F0AB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5" name="TextBox 11">
            <a:extLst>
              <a:ext uri="{FF2B5EF4-FFF2-40B4-BE49-F238E27FC236}">
                <a16:creationId xmlns:a16="http://schemas.microsoft.com/office/drawing/2014/main" id="{C8BFC051-C5C5-19AA-B5D5-806E36C92245}"/>
              </a:ext>
            </a:extLst>
          </p:cNvPr>
          <p:cNvSpPr txBox="1"/>
          <p:nvPr/>
        </p:nvSpPr>
        <p:spPr>
          <a:xfrm>
            <a:off x="1828657" y="2132609"/>
            <a:ext cx="5315120" cy="152999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Welcome &amp; Apologies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Health &amp; Safety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Signing in sheet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E943996-22C9-3276-1D43-A1AD9769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99F0EE9-EB13-67B9-10CD-3F7701F09E7D}"/>
              </a:ext>
            </a:extLst>
          </p:cNvPr>
          <p:cNvSpPr txBox="1"/>
          <p:nvPr/>
        </p:nvSpPr>
        <p:spPr>
          <a:xfrm>
            <a:off x="1828657" y="731190"/>
            <a:ext cx="7761910" cy="47463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BCD491D2-FFE3-3D50-FE06-6A17F29DE8FA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2E784B85-8E9C-BB33-8DFB-A6443AFCFE44}"/>
              </a:ext>
            </a:extLst>
          </p:cNvPr>
          <p:cNvSpPr txBox="1"/>
          <p:nvPr/>
        </p:nvSpPr>
        <p:spPr>
          <a:xfrm>
            <a:off x="3710620" y="3089539"/>
            <a:ext cx="5315120" cy="97503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dirty="0">
                <a:solidFill>
                  <a:srgbClr val="236292"/>
                </a:solidFill>
                <a:latin typeface="Trebuchet MS"/>
              </a:rPr>
              <a:t>THANK YOU</a:t>
            </a:r>
            <a:endParaRPr lang="en-US" sz="2177" b="1" dirty="0">
              <a:solidFill>
                <a:srgbClr val="23629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217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908D46-8103-3E64-8DF3-393F4DCE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46FFAC0-6B9B-BA3A-F557-D4868342C1A4}"/>
              </a:ext>
            </a:extLst>
          </p:cNvPr>
          <p:cNvSpPr txBox="1"/>
          <p:nvPr/>
        </p:nvSpPr>
        <p:spPr>
          <a:xfrm>
            <a:off x="1828657" y="465373"/>
            <a:ext cx="5998708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Agenda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F0226-7E89-BA71-F44A-624B0D2A31E0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D30B2CB3-7E9A-137A-808C-3E5D20100F91}"/>
              </a:ext>
            </a:extLst>
          </p:cNvPr>
          <p:cNvSpPr txBox="1"/>
          <p:nvPr/>
        </p:nvSpPr>
        <p:spPr>
          <a:xfrm>
            <a:off x="1818013" y="1994371"/>
            <a:ext cx="5315120" cy="404285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 Reflecting on the year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Treasury Overview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Message from </a:t>
            </a:r>
            <a:r>
              <a:rPr lang="en-US" sz="2177" dirty="0" err="1">
                <a:solidFill>
                  <a:srgbClr val="236292"/>
                </a:solidFill>
                <a:latin typeface="Trebuchet MS"/>
              </a:rPr>
              <a:t>Mrs</a:t>
            </a:r>
            <a:r>
              <a:rPr lang="en-US" sz="2177" dirty="0">
                <a:solidFill>
                  <a:srgbClr val="236292"/>
                </a:solidFill>
                <a:latin typeface="Trebuchet MS"/>
              </a:rPr>
              <a:t> Wand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Message from </a:t>
            </a:r>
            <a:r>
              <a:rPr lang="en-US" sz="2177" dirty="0" err="1">
                <a:solidFill>
                  <a:srgbClr val="236292"/>
                </a:solidFill>
                <a:latin typeface="Trebuchet MS"/>
              </a:rPr>
              <a:t>Mrs</a:t>
            </a:r>
            <a:r>
              <a:rPr lang="en-US" sz="2177" dirty="0">
                <a:solidFill>
                  <a:srgbClr val="236292"/>
                </a:solidFill>
                <a:latin typeface="Trebuchet MS"/>
              </a:rPr>
              <a:t> Reeve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Message from the Chair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Who’s Who 2024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Key dates</a:t>
            </a:r>
          </a:p>
          <a:p>
            <a:pPr marL="414772" indent="-414772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Q &amp; A , Any other business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908D46-8103-3E64-8DF3-393F4DCE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46FFAC0-6B9B-BA3A-F557-D4868342C1A4}"/>
              </a:ext>
            </a:extLst>
          </p:cNvPr>
          <p:cNvSpPr txBox="1"/>
          <p:nvPr/>
        </p:nvSpPr>
        <p:spPr>
          <a:xfrm>
            <a:off x="1828657" y="465373"/>
            <a:ext cx="5998708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Reflecting On The Year – THANK YOU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F0226-7E89-BA71-F44A-624B0D2A31E0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D30B2CB3-7E9A-137A-808C-3E5D20100F91}"/>
              </a:ext>
            </a:extLst>
          </p:cNvPr>
          <p:cNvSpPr txBox="1"/>
          <p:nvPr/>
        </p:nvSpPr>
        <p:spPr>
          <a:xfrm>
            <a:off x="1818012" y="2164493"/>
            <a:ext cx="6486015" cy="354028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THANK YOU to: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The great PTA team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Our fantastic volunteers inc. children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Our awesome teacher &amp; school staff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Local businesses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The amazing community</a:t>
            </a:r>
          </a:p>
          <a:p>
            <a:pPr marL="311079" indent="-311079" defTabSz="414772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dirty="0">
                <a:solidFill>
                  <a:srgbClr val="236292"/>
                </a:solidFill>
                <a:latin typeface="Trebuchet MS"/>
              </a:rPr>
              <a:t>The fabulous event </a:t>
            </a:r>
            <a:r>
              <a:rPr lang="en-US" sz="2177" dirty="0" err="1">
                <a:solidFill>
                  <a:srgbClr val="236292"/>
                </a:solidFill>
                <a:latin typeface="Trebuchet MS"/>
              </a:rPr>
              <a:t>organisers</a:t>
            </a:r>
            <a:endParaRPr lang="en-US" sz="2177" dirty="0">
              <a:solidFill>
                <a:srgbClr val="23629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509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908D46-8103-3E64-8DF3-393F4DCE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46FFAC0-6B9B-BA3A-F557-D4868342C1A4}"/>
              </a:ext>
            </a:extLst>
          </p:cNvPr>
          <p:cNvSpPr txBox="1"/>
          <p:nvPr/>
        </p:nvSpPr>
        <p:spPr>
          <a:xfrm>
            <a:off x="1828657" y="465373"/>
            <a:ext cx="7070794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Reflecting On The Year – MONEY WELL SPENT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F0226-7E89-BA71-F44A-624B0D2A31E0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D30B2CB3-7E9A-137A-808C-3E5D20100F91}"/>
              </a:ext>
            </a:extLst>
          </p:cNvPr>
          <p:cNvSpPr txBox="1"/>
          <p:nvPr/>
        </p:nvSpPr>
        <p:spPr>
          <a:xfrm>
            <a:off x="499726" y="2121961"/>
            <a:ext cx="9590570" cy="102741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b="1" dirty="0">
                <a:solidFill>
                  <a:srgbClr val="236292"/>
                </a:solidFill>
                <a:latin typeface="Trebuchet MS"/>
              </a:rPr>
              <a:t>*Reminder* </a:t>
            </a:r>
            <a:r>
              <a:rPr lang="en-US" sz="2177" dirty="0">
                <a:solidFill>
                  <a:srgbClr val="236292"/>
                </a:solidFill>
                <a:latin typeface="Trebuchet MS"/>
              </a:rPr>
              <a:t>at 22/23 AGM, PTA reported £41k for schools to spend.</a:t>
            </a:r>
          </a:p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i="1" dirty="0">
                <a:solidFill>
                  <a:srgbClr val="236292"/>
                </a:solidFill>
                <a:latin typeface="Trebuchet MS"/>
              </a:rPr>
              <a:t>(£21k carried over from previous years + £20k new income.)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A5DA2471-24A4-98E2-48AD-4C1E4EFB8D9E}"/>
              </a:ext>
            </a:extLst>
          </p:cNvPr>
          <p:cNvSpPr txBox="1"/>
          <p:nvPr/>
        </p:nvSpPr>
        <p:spPr>
          <a:xfrm>
            <a:off x="1034899" y="3295654"/>
            <a:ext cx="3919875" cy="169490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u="sng" dirty="0">
                <a:solidFill>
                  <a:srgbClr val="236292"/>
                </a:solidFill>
                <a:latin typeface="Trebuchet MS"/>
              </a:rPr>
              <a:t>The Village School: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World book day activities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Phonics &amp; classroom books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Christmas Pantomime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D90C6399-818F-A0D2-EA8A-B2CB4B8A9243}"/>
              </a:ext>
            </a:extLst>
          </p:cNvPr>
          <p:cNvSpPr txBox="1"/>
          <p:nvPr/>
        </p:nvSpPr>
        <p:spPr>
          <a:xfrm>
            <a:off x="5663620" y="3299203"/>
            <a:ext cx="3919875" cy="252590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u="sng" dirty="0">
                <a:solidFill>
                  <a:srgbClr val="236292"/>
                </a:solidFill>
                <a:latin typeface="Trebuchet MS"/>
              </a:rPr>
              <a:t>The Junior School: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Chromebooks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Headphone/microphone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Electric Keyboard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Whiteboard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Christmas Pantomime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0506B352-31DD-9BAD-92CD-195AD5A42AE4}"/>
              </a:ext>
            </a:extLst>
          </p:cNvPr>
          <p:cNvSpPr txBox="1"/>
          <p:nvPr/>
        </p:nvSpPr>
        <p:spPr>
          <a:xfrm>
            <a:off x="2176125" y="5154069"/>
            <a:ext cx="3919875" cy="127941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u="sng" dirty="0">
                <a:solidFill>
                  <a:srgbClr val="236292"/>
                </a:solidFill>
                <a:latin typeface="Trebuchet MS"/>
              </a:rPr>
              <a:t>PTA: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Strong Gazebos</a:t>
            </a:r>
          </a:p>
          <a:p>
            <a:pPr marL="342900" indent="-342900" defTabSz="414772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236292"/>
                </a:solidFill>
                <a:latin typeface="Trebuchet MS"/>
              </a:rPr>
              <a:t>Shed Storage</a:t>
            </a:r>
          </a:p>
        </p:txBody>
      </p:sp>
    </p:spTree>
    <p:extLst>
      <p:ext uri="{BB962C8B-B14F-4D97-AF65-F5344CB8AC3E}">
        <p14:creationId xmlns:p14="http://schemas.microsoft.com/office/powerpoint/2010/main" val="14066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kids jumping and jumping&#10;&#10;Description automatically generated">
            <a:extLst>
              <a:ext uri="{FF2B5EF4-FFF2-40B4-BE49-F238E27FC236}">
                <a16:creationId xmlns:a16="http://schemas.microsoft.com/office/drawing/2014/main" id="{27DA6552-418D-F063-7B9E-E84DB38FF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8" y="203136"/>
            <a:ext cx="2009185" cy="2055432"/>
          </a:xfrm>
          <a:prstGeom prst="rect">
            <a:avLst/>
          </a:prstGeom>
        </p:spPr>
      </p:pic>
      <p:pic>
        <p:nvPicPr>
          <p:cNvPr id="9" name="Picture 8" descr="A group of people on a stage&#10;&#10;Description automatically generated">
            <a:extLst>
              <a:ext uri="{FF2B5EF4-FFF2-40B4-BE49-F238E27FC236}">
                <a16:creationId xmlns:a16="http://schemas.microsoft.com/office/drawing/2014/main" id="{5C0995A5-9617-A733-01E6-8A780F86A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6" y="351925"/>
            <a:ext cx="2931649" cy="1758989"/>
          </a:xfrm>
          <a:prstGeom prst="rect">
            <a:avLst/>
          </a:prstGeom>
        </p:spPr>
      </p:pic>
      <p:pic>
        <p:nvPicPr>
          <p:cNvPr id="5" name="Picture 4" descr="A microphone with a microphone and jack&#10;&#10;Description automatically generated with medium confidence">
            <a:extLst>
              <a:ext uri="{FF2B5EF4-FFF2-40B4-BE49-F238E27FC236}">
                <a16:creationId xmlns:a16="http://schemas.microsoft.com/office/drawing/2014/main" id="{CCE87CEF-B2BA-5F0A-82CC-DDDE0E5B8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05" y="1663876"/>
            <a:ext cx="1370072" cy="1635907"/>
          </a:xfrm>
          <a:prstGeom prst="rect">
            <a:avLst/>
          </a:prstGeom>
        </p:spPr>
      </p:pic>
      <p:pic>
        <p:nvPicPr>
          <p:cNvPr id="3" name="Picture 2" descr="A computer on a shelf&#10;&#10;Description automatically generated">
            <a:extLst>
              <a:ext uri="{FF2B5EF4-FFF2-40B4-BE49-F238E27FC236}">
                <a16:creationId xmlns:a16="http://schemas.microsoft.com/office/drawing/2014/main" id="{33C71D85-C617-16D3-CAC4-FDE7B45AC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0" y="4705332"/>
            <a:ext cx="2567304" cy="1925478"/>
          </a:xfrm>
          <a:prstGeom prst="rect">
            <a:avLst/>
          </a:prstGeom>
        </p:spPr>
      </p:pic>
      <p:pic>
        <p:nvPicPr>
          <p:cNvPr id="7" name="Picture 6" descr="A group of children's books&#10;&#10;Description automatically generated">
            <a:extLst>
              <a:ext uri="{FF2B5EF4-FFF2-40B4-BE49-F238E27FC236}">
                <a16:creationId xmlns:a16="http://schemas.microsoft.com/office/drawing/2014/main" id="{6C3E7F79-D8AD-36CB-313E-4C858A88D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48" y="2416922"/>
            <a:ext cx="2931649" cy="2052154"/>
          </a:xfrm>
          <a:prstGeom prst="rect">
            <a:avLst/>
          </a:prstGeom>
        </p:spPr>
      </p:pic>
      <p:pic>
        <p:nvPicPr>
          <p:cNvPr id="13" name="Picture 12" descr="A yellow banner with black text and eyes&#10;&#10;Description automatically generated">
            <a:extLst>
              <a:ext uri="{FF2B5EF4-FFF2-40B4-BE49-F238E27FC236}">
                <a16:creationId xmlns:a16="http://schemas.microsoft.com/office/drawing/2014/main" id="{AB1AD85F-0D90-9FFA-E2F7-21F562B49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70" y="2167463"/>
            <a:ext cx="1661632" cy="2070570"/>
          </a:xfrm>
          <a:prstGeom prst="rect">
            <a:avLst/>
          </a:prstGeom>
        </p:spPr>
      </p:pic>
      <p:pic>
        <p:nvPicPr>
          <p:cNvPr id="4" name="Picture 3" descr="A group of children playing on a wooden wall&#10;&#10;Description automatically generated">
            <a:extLst>
              <a:ext uri="{FF2B5EF4-FFF2-40B4-BE49-F238E27FC236}">
                <a16:creationId xmlns:a16="http://schemas.microsoft.com/office/drawing/2014/main" id="{E57319B0-06BC-7852-F9D8-64B97BE59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6" y="2565358"/>
            <a:ext cx="2749775" cy="1833183"/>
          </a:xfrm>
          <a:prstGeom prst="rect">
            <a:avLst/>
          </a:prstGeom>
        </p:spPr>
      </p:pic>
      <p:pic>
        <p:nvPicPr>
          <p:cNvPr id="8" name="Picture 7" descr="A black piano with a stand&#10;&#10;Description automatically generated">
            <a:extLst>
              <a:ext uri="{FF2B5EF4-FFF2-40B4-BE49-F238E27FC236}">
                <a16:creationId xmlns:a16="http://schemas.microsoft.com/office/drawing/2014/main" id="{5D237BC2-6F66-3E74-D5CB-45B6C838D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47" y="203136"/>
            <a:ext cx="1829045" cy="1834316"/>
          </a:xfrm>
          <a:prstGeom prst="rect">
            <a:avLst/>
          </a:prstGeom>
        </p:spPr>
      </p:pic>
      <p:pic>
        <p:nvPicPr>
          <p:cNvPr id="12" name="Picture 11" descr="A wooden building with doors&#10;&#10;Description automatically generated">
            <a:extLst>
              <a:ext uri="{FF2B5EF4-FFF2-40B4-BE49-F238E27FC236}">
                <a16:creationId xmlns:a16="http://schemas.microsoft.com/office/drawing/2014/main" id="{F069FBBE-5103-FD75-12E4-27047D5A5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15" y="4705330"/>
            <a:ext cx="3755926" cy="1949533"/>
          </a:xfrm>
          <a:prstGeom prst="rect">
            <a:avLst/>
          </a:prstGeom>
        </p:spPr>
      </p:pic>
      <p:pic>
        <p:nvPicPr>
          <p:cNvPr id="15" name="Picture 14" descr="A picnic table in a grassy area&#10;&#10;Description automatically generated">
            <a:extLst>
              <a:ext uri="{FF2B5EF4-FFF2-40B4-BE49-F238E27FC236}">
                <a16:creationId xmlns:a16="http://schemas.microsoft.com/office/drawing/2014/main" id="{BE58D704-B3CE-24EA-5E6E-309F35C34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95" y="4705331"/>
            <a:ext cx="1575178" cy="19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908D46-8103-3E64-8DF3-393F4DCE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46FFAC0-6B9B-BA3A-F557-D4868342C1A4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Reflecting On The Year – FUNDRAISING EFFORTS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F0226-7E89-BA71-F44A-624B0D2A31E0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pic>
        <p:nvPicPr>
          <p:cNvPr id="17" name="Picture 16" descr="A poster for a school&#10;&#10;Description automatically generated">
            <a:extLst>
              <a:ext uri="{FF2B5EF4-FFF2-40B4-BE49-F238E27FC236}">
                <a16:creationId xmlns:a16="http://schemas.microsoft.com/office/drawing/2014/main" id="{E1987B2C-29FA-7CD3-DF18-ABEEE0EC6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95" y="2000096"/>
            <a:ext cx="1130721" cy="1235194"/>
          </a:xfrm>
          <a:prstGeom prst="rect">
            <a:avLst/>
          </a:prstGeom>
        </p:spPr>
      </p:pic>
      <p:pic>
        <p:nvPicPr>
          <p:cNvPr id="19" name="Picture 18" descr="A poster for a summer fair&#10;&#10;Description automatically generated">
            <a:extLst>
              <a:ext uri="{FF2B5EF4-FFF2-40B4-BE49-F238E27FC236}">
                <a16:creationId xmlns:a16="http://schemas.microsoft.com/office/drawing/2014/main" id="{16DEAB6A-2FCA-A785-BC2E-6C098D121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77" y="3413239"/>
            <a:ext cx="873321" cy="1235194"/>
          </a:xfrm>
          <a:prstGeom prst="rect">
            <a:avLst/>
          </a:prstGeom>
        </p:spPr>
      </p:pic>
      <p:pic>
        <p:nvPicPr>
          <p:cNvPr id="21" name="Picture 20" descr="A purple and yellow background with text&#10;&#10;Description automatically generated">
            <a:extLst>
              <a:ext uri="{FF2B5EF4-FFF2-40B4-BE49-F238E27FC236}">
                <a16:creationId xmlns:a16="http://schemas.microsoft.com/office/drawing/2014/main" id="{602AD2A7-53EB-AEEE-D32A-8266C72DE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56" y="2021043"/>
            <a:ext cx="881655" cy="1235195"/>
          </a:xfrm>
          <a:prstGeom prst="rect">
            <a:avLst/>
          </a:prstGeom>
        </p:spPr>
      </p:pic>
      <p:pic>
        <p:nvPicPr>
          <p:cNvPr id="23" name="Picture 22" descr="A poster for a school disco event&#10;&#10;Description automatically generated">
            <a:extLst>
              <a:ext uri="{FF2B5EF4-FFF2-40B4-BE49-F238E27FC236}">
                <a16:creationId xmlns:a16="http://schemas.microsoft.com/office/drawing/2014/main" id="{041C5788-23BA-C73C-CAF0-8E5F58266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96" y="2000096"/>
            <a:ext cx="873321" cy="1235194"/>
          </a:xfrm>
          <a:prstGeom prst="rect">
            <a:avLst/>
          </a:prstGeom>
        </p:spPr>
      </p:pic>
      <p:pic>
        <p:nvPicPr>
          <p:cNvPr id="29" name="Picture 28" descr="A poster with ice cream and text&#10;&#10;Description automatically generated">
            <a:extLst>
              <a:ext uri="{FF2B5EF4-FFF2-40B4-BE49-F238E27FC236}">
                <a16:creationId xmlns:a16="http://schemas.microsoft.com/office/drawing/2014/main" id="{4B54CFCE-552E-0B2C-7387-E95910F01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27" y="4884672"/>
            <a:ext cx="894638" cy="1235195"/>
          </a:xfrm>
          <a:prstGeom prst="rect">
            <a:avLst/>
          </a:prstGeom>
        </p:spPr>
      </p:pic>
      <p:pic>
        <p:nvPicPr>
          <p:cNvPr id="31" name="Picture 30" descr="A poster with text and fireworks&#10;&#10;Description automatically generated">
            <a:extLst>
              <a:ext uri="{FF2B5EF4-FFF2-40B4-BE49-F238E27FC236}">
                <a16:creationId xmlns:a16="http://schemas.microsoft.com/office/drawing/2014/main" id="{A81539A6-BA61-52AE-119C-0FEA347067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60" y="4926768"/>
            <a:ext cx="881655" cy="1235194"/>
          </a:xfrm>
          <a:prstGeom prst="rect">
            <a:avLst/>
          </a:prstGeom>
        </p:spPr>
      </p:pic>
      <p:pic>
        <p:nvPicPr>
          <p:cNvPr id="35" name="Picture 34" descr="A white card with text and stars&#10;&#10;Description automatically generated">
            <a:extLst>
              <a:ext uri="{FF2B5EF4-FFF2-40B4-BE49-F238E27FC236}">
                <a16:creationId xmlns:a16="http://schemas.microsoft.com/office/drawing/2014/main" id="{04553012-CAA5-7364-5CB8-5D9933D6E1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61" y="4926768"/>
            <a:ext cx="858927" cy="1235194"/>
          </a:xfrm>
          <a:prstGeom prst="rect">
            <a:avLst/>
          </a:prstGeom>
        </p:spPr>
      </p:pic>
      <p:pic>
        <p:nvPicPr>
          <p:cNvPr id="37" name="Picture 36" descr="A sign with text and images of doughnuts&#10;&#10;Description automatically generated">
            <a:extLst>
              <a:ext uri="{FF2B5EF4-FFF2-40B4-BE49-F238E27FC236}">
                <a16:creationId xmlns:a16="http://schemas.microsoft.com/office/drawing/2014/main" id="{1BAFB9F6-D5AF-2371-4FAE-DCAF1162E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37" y="1990508"/>
            <a:ext cx="1755828" cy="1235194"/>
          </a:xfrm>
          <a:prstGeom prst="rect">
            <a:avLst/>
          </a:prstGeom>
        </p:spPr>
      </p:pic>
      <p:pic>
        <p:nvPicPr>
          <p:cNvPr id="39" name="Picture 38" descr="A poster for a school&#10;&#10;Description automatically generated">
            <a:extLst>
              <a:ext uri="{FF2B5EF4-FFF2-40B4-BE49-F238E27FC236}">
                <a16:creationId xmlns:a16="http://schemas.microsoft.com/office/drawing/2014/main" id="{84247C84-FECE-EBE8-AFE4-49894C4959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77" y="4884672"/>
            <a:ext cx="889929" cy="1235195"/>
          </a:xfrm>
          <a:prstGeom prst="rect">
            <a:avLst/>
          </a:prstGeom>
        </p:spPr>
      </p:pic>
      <p:pic>
        <p:nvPicPr>
          <p:cNvPr id="41" name="Picture 40" descr="A poster for a easter trail&#10;&#10;Description automatically generated">
            <a:extLst>
              <a:ext uri="{FF2B5EF4-FFF2-40B4-BE49-F238E27FC236}">
                <a16:creationId xmlns:a16="http://schemas.microsoft.com/office/drawing/2014/main" id="{4F3D6FC5-8EAD-2CE6-B012-122373E93D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84" y="2000096"/>
            <a:ext cx="947651" cy="1235194"/>
          </a:xfrm>
          <a:prstGeom prst="rect">
            <a:avLst/>
          </a:prstGeom>
        </p:spPr>
      </p:pic>
      <p:pic>
        <p:nvPicPr>
          <p:cNvPr id="43" name="Picture 42" descr="A poster with pumpkins and text&#10;&#10;Description automatically generated">
            <a:extLst>
              <a:ext uri="{FF2B5EF4-FFF2-40B4-BE49-F238E27FC236}">
                <a16:creationId xmlns:a16="http://schemas.microsoft.com/office/drawing/2014/main" id="{E4AE2291-E9C6-4F02-1869-1748E824AA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97" y="3429000"/>
            <a:ext cx="874528" cy="1235194"/>
          </a:xfrm>
          <a:prstGeom prst="rect">
            <a:avLst/>
          </a:prstGeom>
        </p:spPr>
      </p:pic>
      <p:pic>
        <p:nvPicPr>
          <p:cNvPr id="45" name="Picture 4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4279D4F-2976-7DA8-1CEA-5E2E5D0AE6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77" y="4926768"/>
            <a:ext cx="882105" cy="1235194"/>
          </a:xfrm>
          <a:prstGeom prst="rect">
            <a:avLst/>
          </a:prstGeom>
        </p:spPr>
      </p:pic>
      <p:pic>
        <p:nvPicPr>
          <p:cNvPr id="47" name="Picture 46" descr="A purple and white poster with text and objects&#10;&#10;Description automatically generated">
            <a:extLst>
              <a:ext uri="{FF2B5EF4-FFF2-40B4-BE49-F238E27FC236}">
                <a16:creationId xmlns:a16="http://schemas.microsoft.com/office/drawing/2014/main" id="{99796E01-8AEB-5642-B085-D01375CAA9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2" y="3458638"/>
            <a:ext cx="924060" cy="1235194"/>
          </a:xfrm>
          <a:prstGeom prst="rect">
            <a:avLst/>
          </a:prstGeom>
        </p:spPr>
      </p:pic>
      <p:pic>
        <p:nvPicPr>
          <p:cNvPr id="49" name="Picture 48" descr="A poster with a qr code&#10;&#10;Description automatically generated">
            <a:extLst>
              <a:ext uri="{FF2B5EF4-FFF2-40B4-BE49-F238E27FC236}">
                <a16:creationId xmlns:a16="http://schemas.microsoft.com/office/drawing/2014/main" id="{342E9A4A-B33C-638F-559C-143A40C147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8" y="4926769"/>
            <a:ext cx="881929" cy="1235195"/>
          </a:xfrm>
          <a:prstGeom prst="rect">
            <a:avLst/>
          </a:prstGeom>
        </p:spPr>
      </p:pic>
      <p:pic>
        <p:nvPicPr>
          <p:cNvPr id="51" name="Picture 50" descr="A poster for a holiday garment sale&#10;&#10;Description automatically generated">
            <a:extLst>
              <a:ext uri="{FF2B5EF4-FFF2-40B4-BE49-F238E27FC236}">
                <a16:creationId xmlns:a16="http://schemas.microsoft.com/office/drawing/2014/main" id="{6403F7A8-1F30-92B7-0D87-C79AC2ACF7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1" y="3487054"/>
            <a:ext cx="877591" cy="1235194"/>
          </a:xfrm>
          <a:prstGeom prst="rect">
            <a:avLst/>
          </a:prstGeom>
        </p:spPr>
      </p:pic>
      <p:pic>
        <p:nvPicPr>
          <p:cNvPr id="53" name="Picture 52" descr="A poster for a summer fair&#10;&#10;Description automatically generated">
            <a:extLst>
              <a:ext uri="{FF2B5EF4-FFF2-40B4-BE49-F238E27FC236}">
                <a16:creationId xmlns:a16="http://schemas.microsoft.com/office/drawing/2014/main" id="{499493DD-2252-9EF2-21E5-9605FC642A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32" y="2021044"/>
            <a:ext cx="1235194" cy="1235194"/>
          </a:xfrm>
          <a:prstGeom prst="rect">
            <a:avLst/>
          </a:prstGeom>
        </p:spPr>
      </p:pic>
      <p:pic>
        <p:nvPicPr>
          <p:cNvPr id="55" name="Picture 54" descr="Fireworks in the sky&#10;&#10;Description automatically generated">
            <a:extLst>
              <a:ext uri="{FF2B5EF4-FFF2-40B4-BE49-F238E27FC236}">
                <a16:creationId xmlns:a16="http://schemas.microsoft.com/office/drawing/2014/main" id="{CFB80FA2-5843-5DF5-69E4-1849EFD554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94" y="4966816"/>
            <a:ext cx="1130363" cy="1130363"/>
          </a:xfrm>
          <a:prstGeom prst="rect">
            <a:avLst/>
          </a:prstGeom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E59C1CF2-5037-C6A1-0BE9-53899A9E9BDE}"/>
              </a:ext>
            </a:extLst>
          </p:cNvPr>
          <p:cNvSpPr txBox="1"/>
          <p:nvPr/>
        </p:nvSpPr>
        <p:spPr>
          <a:xfrm>
            <a:off x="3500983" y="3715887"/>
            <a:ext cx="3919875" cy="52484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b="1" u="sng" dirty="0">
                <a:solidFill>
                  <a:srgbClr val="236292"/>
                </a:solidFill>
                <a:latin typeface="Trebuchet MS"/>
              </a:rPr>
              <a:t>ITS BEEN A BUSY YEAR…</a:t>
            </a:r>
            <a:endParaRPr lang="en-US" sz="2177" dirty="0">
              <a:solidFill>
                <a:srgbClr val="23629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742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0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908D46-8103-3E64-8DF3-393F4DCE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46FFAC0-6B9B-BA3A-F557-D4868342C1A4}"/>
              </a:ext>
            </a:extLst>
          </p:cNvPr>
          <p:cNvSpPr txBox="1"/>
          <p:nvPr/>
        </p:nvSpPr>
        <p:spPr>
          <a:xfrm>
            <a:off x="1828657" y="465373"/>
            <a:ext cx="7761910" cy="7516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236292"/>
                </a:solidFill>
                <a:latin typeface="Trebuchet MS"/>
              </a:rPr>
              <a:t>Annual General Meeting - 23/24</a:t>
            </a:r>
            <a:endParaRPr lang="en-US" sz="2540" b="1" dirty="0">
              <a:solidFill>
                <a:srgbClr val="236292"/>
              </a:solidFill>
              <a:latin typeface="Trebuchet MS"/>
            </a:endParaRPr>
          </a:p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 dirty="0">
                <a:solidFill>
                  <a:srgbClr val="236292"/>
                </a:solidFill>
                <a:latin typeface="Trebuchet MS"/>
              </a:rPr>
              <a:t>Reflecting On The Year – HOW DID WE DO?</a:t>
            </a:r>
            <a:endParaRPr lang="en-GB" sz="2540" b="1" dirty="0">
              <a:solidFill>
                <a:srgbClr val="236292"/>
              </a:solidFill>
              <a:latin typeface="Trebuchet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F0226-7E89-BA71-F44A-624B0D2A31E0}"/>
              </a:ext>
            </a:extLst>
          </p:cNvPr>
          <p:cNvCxnSpPr>
            <a:cxnSpLocks/>
          </p:cNvCxnSpPr>
          <p:nvPr/>
        </p:nvCxnSpPr>
        <p:spPr>
          <a:xfrm>
            <a:off x="569633" y="1790227"/>
            <a:ext cx="8808283" cy="0"/>
          </a:xfrm>
          <a:prstGeom prst="straightConnector1">
            <a:avLst/>
          </a:prstGeom>
          <a:noFill/>
          <a:ln w="69851" cap="rnd">
            <a:solidFill>
              <a:srgbClr val="236292"/>
            </a:solidFill>
            <a:prstDash val="solid"/>
          </a:ln>
        </p:spPr>
      </p:cxnSp>
      <p:sp>
        <p:nvSpPr>
          <p:cNvPr id="3" name="TextBox 11">
            <a:extLst>
              <a:ext uri="{FF2B5EF4-FFF2-40B4-BE49-F238E27FC236}">
                <a16:creationId xmlns:a16="http://schemas.microsoft.com/office/drawing/2014/main" id="{56E69420-CB7E-B6DE-FEFC-42F562B0D8B8}"/>
              </a:ext>
            </a:extLst>
          </p:cNvPr>
          <p:cNvSpPr txBox="1"/>
          <p:nvPr/>
        </p:nvSpPr>
        <p:spPr>
          <a:xfrm>
            <a:off x="1480797" y="2136378"/>
            <a:ext cx="7897119" cy="117758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solidFill>
                  <a:srgbClr val="236292"/>
                </a:solidFill>
                <a:latin typeface="Trebuchet MS"/>
              </a:rPr>
              <a:t>OUR TARGET WAS £25K</a:t>
            </a:r>
            <a:endParaRPr lang="en-US" sz="2177" b="1" dirty="0">
              <a:solidFill>
                <a:srgbClr val="236292"/>
              </a:solidFill>
              <a:latin typeface="Trebuchet MS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5B57AD82-155D-2D49-58DF-272BB61F4D44}"/>
              </a:ext>
            </a:extLst>
          </p:cNvPr>
          <p:cNvSpPr txBox="1"/>
          <p:nvPr/>
        </p:nvSpPr>
        <p:spPr>
          <a:xfrm>
            <a:off x="1568089" y="3325322"/>
            <a:ext cx="7897119" cy="117758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solidFill>
                  <a:srgbClr val="236292"/>
                </a:solidFill>
                <a:latin typeface="Trebuchet MS"/>
              </a:rPr>
              <a:t>WE RAISED…</a:t>
            </a:r>
            <a:endParaRPr lang="en-US" sz="2177" b="1" dirty="0">
              <a:solidFill>
                <a:srgbClr val="236292"/>
              </a:solidFill>
              <a:latin typeface="Trebuchet MS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4024FFB-36EE-8C29-99D9-82D554EA3154}"/>
              </a:ext>
            </a:extLst>
          </p:cNvPr>
          <p:cNvSpPr txBox="1"/>
          <p:nvPr/>
        </p:nvSpPr>
        <p:spPr>
          <a:xfrm>
            <a:off x="3868264" y="4617273"/>
            <a:ext cx="4233746" cy="142073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defTabSz="414772">
              <a:lnSpc>
                <a:spcPct val="15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u="sng" dirty="0">
                <a:solidFill>
                  <a:srgbClr val="236292"/>
                </a:solidFill>
                <a:latin typeface="Trebuchet MS"/>
              </a:rPr>
              <a:t>£24’900</a:t>
            </a:r>
            <a:endParaRPr lang="en-US" sz="2177" b="1" u="sng" dirty="0">
              <a:solidFill>
                <a:srgbClr val="236292"/>
              </a:solidFill>
              <a:latin typeface="Trebuchet MS"/>
            </a:endParaRPr>
          </a:p>
        </p:txBody>
      </p:sp>
      <p:pic>
        <p:nvPicPr>
          <p:cNvPr id="10" name="Picture 9" descr="Old woman cheering two hands sitting">
            <a:extLst>
              <a:ext uri="{FF2B5EF4-FFF2-40B4-BE49-F238E27FC236}">
                <a16:creationId xmlns:a16="http://schemas.microsoft.com/office/drawing/2014/main" id="{D9773E0B-F9B6-D7EB-5841-5304E981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30" y="3564405"/>
            <a:ext cx="1722371" cy="30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908D46-8103-3E64-8DF3-393F4DCE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404" y="330277"/>
            <a:ext cx="1290379" cy="1225567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3279C2A-FCE7-B8E9-777D-E4E94759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038" y="111077"/>
            <a:ext cx="5716771" cy="6635845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35821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980</Words>
  <Application>Microsoft Office PowerPoint</Application>
  <PresentationFormat>Widescreen</PresentationFormat>
  <Paragraphs>220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Taylor</dc:creator>
  <cp:lastModifiedBy>1</cp:lastModifiedBy>
  <cp:revision>9</cp:revision>
  <dcterms:created xsi:type="dcterms:W3CDTF">2024-09-23T10:23:38Z</dcterms:created>
  <dcterms:modified xsi:type="dcterms:W3CDTF">2024-11-13T13:30:55Z</dcterms:modified>
</cp:coreProperties>
</file>