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2" r:id="rId3"/>
    <p:sldId id="290" r:id="rId4"/>
    <p:sldId id="289" r:id="rId5"/>
    <p:sldId id="284" r:id="rId6"/>
    <p:sldId id="288" r:id="rId7"/>
    <p:sldId id="286" r:id="rId8"/>
    <p:sldId id="291" r:id="rId9"/>
    <p:sldId id="306" r:id="rId10"/>
    <p:sldId id="292" r:id="rId11"/>
    <p:sldId id="305" r:id="rId12"/>
    <p:sldId id="294" r:id="rId13"/>
    <p:sldId id="299" r:id="rId14"/>
    <p:sldId id="300" r:id="rId15"/>
    <p:sldId id="301" r:id="rId16"/>
    <p:sldId id="296" r:id="rId17"/>
    <p:sldId id="297" r:id="rId18"/>
    <p:sldId id="298" r:id="rId19"/>
    <p:sldId id="303" r:id="rId20"/>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384BD-D8EE-F85B-4F46-962B1DAB4555}" v="134" dt="2023-09-11T13:01:42.153"/>
    <p1510:client id="{48C1AB0F-0EF8-F0F3-AFE6-8383285B9EAA}" v="19" dt="2023-09-12T09:26:17.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75F6B-0E60-3AF3-209F-E8F85C1D5B4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A22B3C7A-38D4-A7F5-C7C9-56A70418D9F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DD7487A5-721A-4AF1-993D-6CE4FBD5977F}" type="datetimeFigureOut">
              <a:rPr lang="en-GB"/>
              <a:pPr>
                <a:defRPr/>
              </a:pPr>
              <a:t>12/09/2023</a:t>
            </a:fld>
            <a:endParaRPr lang="en-GB"/>
          </a:p>
        </p:txBody>
      </p:sp>
      <p:sp>
        <p:nvSpPr>
          <p:cNvPr id="4" name="Footer Placeholder 3">
            <a:extLst>
              <a:ext uri="{FF2B5EF4-FFF2-40B4-BE49-F238E27FC236}">
                <a16:creationId xmlns:a16="http://schemas.microsoft.com/office/drawing/2014/main" id="{4E06B47F-EA03-BBE9-32BD-65FECD4A1679}"/>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5D3E58B7-F788-BFE8-B143-71498F7EAF62}"/>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98B0951-0833-4386-99CA-00B57F562708}"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07E618-C3E2-0C8B-EF3A-E55B29D1A9B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55A76744-FB61-6527-44A4-0787E9697CF5}"/>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1770EB47-9988-4E6F-9D80-7D243DD6E52A}" type="datetimeFigureOut">
              <a:rPr lang="en-GB"/>
              <a:pPr>
                <a:defRPr/>
              </a:pPr>
              <a:t>12/09/2023</a:t>
            </a:fld>
            <a:endParaRPr lang="en-GB"/>
          </a:p>
        </p:txBody>
      </p:sp>
      <p:sp>
        <p:nvSpPr>
          <p:cNvPr id="4" name="Slide Image Placeholder 3">
            <a:extLst>
              <a:ext uri="{FF2B5EF4-FFF2-40B4-BE49-F238E27FC236}">
                <a16:creationId xmlns:a16="http://schemas.microsoft.com/office/drawing/2014/main" id="{19B955D0-9FCC-D22B-C41E-359AD87FE9A2}"/>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04DC236-9EF4-01DD-8894-2CC9989979BA}"/>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C3C83C0-ACD8-E1BA-B6D8-0C83C57CD4F1}"/>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9CEDF924-7662-4442-A129-0D6C00FA4299}"/>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F2F8E69-B3B5-4D94-82FE-8B5E3C296CA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57D4E51-97C6-81C9-0E22-274E2DA8CA3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9FBF932-9561-50A7-7732-3A0F05E9E7F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DC5C5A6-C6D5-4ECC-2829-D4620123576D}"/>
              </a:ext>
            </a:extLst>
          </p:cNvPr>
          <p:cNvSpPr>
            <a:spLocks noGrp="1" noChangeArrowheads="1"/>
          </p:cNvSpPr>
          <p:nvPr>
            <p:ph type="sldNum" sz="quarter" idx="12"/>
          </p:nvPr>
        </p:nvSpPr>
        <p:spPr>
          <a:ln/>
        </p:spPr>
        <p:txBody>
          <a:bodyPr/>
          <a:lstStyle>
            <a:lvl1pPr>
              <a:defRPr/>
            </a:lvl1pPr>
          </a:lstStyle>
          <a:p>
            <a:pPr>
              <a:defRPr/>
            </a:pPr>
            <a:fld id="{0D9E39C9-3032-441E-835C-67C345A2BF98}" type="slidenum">
              <a:rPr lang="en-GB" altLang="en-US"/>
              <a:pPr>
                <a:defRPr/>
              </a:pPr>
              <a:t>‹#›</a:t>
            </a:fld>
            <a:endParaRPr lang="en-GB" altLang="en-US"/>
          </a:p>
        </p:txBody>
      </p:sp>
    </p:spTree>
    <p:extLst>
      <p:ext uri="{BB962C8B-B14F-4D97-AF65-F5344CB8AC3E}">
        <p14:creationId xmlns:p14="http://schemas.microsoft.com/office/powerpoint/2010/main" val="312960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4283E47-8F4C-8FDA-0F5F-C03850D5F6B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84D8108-0004-0D7A-14C4-5CF91F3C19E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09CBF33-2515-02DF-1CD6-0321D81336ED}"/>
              </a:ext>
            </a:extLst>
          </p:cNvPr>
          <p:cNvSpPr>
            <a:spLocks noGrp="1" noChangeArrowheads="1"/>
          </p:cNvSpPr>
          <p:nvPr>
            <p:ph type="sldNum" sz="quarter" idx="12"/>
          </p:nvPr>
        </p:nvSpPr>
        <p:spPr>
          <a:ln/>
        </p:spPr>
        <p:txBody>
          <a:bodyPr/>
          <a:lstStyle>
            <a:lvl1pPr>
              <a:defRPr/>
            </a:lvl1pPr>
          </a:lstStyle>
          <a:p>
            <a:pPr>
              <a:defRPr/>
            </a:pPr>
            <a:fld id="{B4F29928-29F8-4A1C-BAD1-B0818F7A655A}" type="slidenum">
              <a:rPr lang="en-GB" altLang="en-US"/>
              <a:pPr>
                <a:defRPr/>
              </a:pPr>
              <a:t>‹#›</a:t>
            </a:fld>
            <a:endParaRPr lang="en-GB" altLang="en-US"/>
          </a:p>
        </p:txBody>
      </p:sp>
    </p:spTree>
    <p:extLst>
      <p:ext uri="{BB962C8B-B14F-4D97-AF65-F5344CB8AC3E}">
        <p14:creationId xmlns:p14="http://schemas.microsoft.com/office/powerpoint/2010/main" val="132628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55D2CFC-0CAE-A1EA-CB1D-F076C479CC4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B78DF28-2001-CC47-83F2-5CFDEA5DE90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3806119-134E-7651-D184-85AE6E3363AF}"/>
              </a:ext>
            </a:extLst>
          </p:cNvPr>
          <p:cNvSpPr>
            <a:spLocks noGrp="1" noChangeArrowheads="1"/>
          </p:cNvSpPr>
          <p:nvPr>
            <p:ph type="sldNum" sz="quarter" idx="12"/>
          </p:nvPr>
        </p:nvSpPr>
        <p:spPr>
          <a:ln/>
        </p:spPr>
        <p:txBody>
          <a:bodyPr/>
          <a:lstStyle>
            <a:lvl1pPr>
              <a:defRPr/>
            </a:lvl1pPr>
          </a:lstStyle>
          <a:p>
            <a:pPr>
              <a:defRPr/>
            </a:pPr>
            <a:fld id="{4B36C918-4269-4F4E-B176-2A6E4E4ED972}" type="slidenum">
              <a:rPr lang="en-GB" altLang="en-US"/>
              <a:pPr>
                <a:defRPr/>
              </a:pPr>
              <a:t>‹#›</a:t>
            </a:fld>
            <a:endParaRPr lang="en-GB" altLang="en-US"/>
          </a:p>
        </p:txBody>
      </p:sp>
    </p:spTree>
    <p:extLst>
      <p:ext uri="{BB962C8B-B14F-4D97-AF65-F5344CB8AC3E}">
        <p14:creationId xmlns:p14="http://schemas.microsoft.com/office/powerpoint/2010/main" val="60683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BF1D2FD-BA49-822A-11F5-0FD7A146D9C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988EF93-A0F9-77C0-5ABB-585850245B9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4EF590-13A4-B859-0A75-9A736734139C}"/>
              </a:ext>
            </a:extLst>
          </p:cNvPr>
          <p:cNvSpPr>
            <a:spLocks noGrp="1" noChangeArrowheads="1"/>
          </p:cNvSpPr>
          <p:nvPr>
            <p:ph type="sldNum" sz="quarter" idx="12"/>
          </p:nvPr>
        </p:nvSpPr>
        <p:spPr>
          <a:ln/>
        </p:spPr>
        <p:txBody>
          <a:bodyPr/>
          <a:lstStyle>
            <a:lvl1pPr>
              <a:defRPr/>
            </a:lvl1pPr>
          </a:lstStyle>
          <a:p>
            <a:pPr>
              <a:defRPr/>
            </a:pPr>
            <a:fld id="{DC8CD018-70ED-454A-B4BE-C4B85FEE132F}" type="slidenum">
              <a:rPr lang="en-GB" altLang="en-US"/>
              <a:pPr>
                <a:defRPr/>
              </a:pPr>
              <a:t>‹#›</a:t>
            </a:fld>
            <a:endParaRPr lang="en-GB" altLang="en-US"/>
          </a:p>
        </p:txBody>
      </p:sp>
    </p:spTree>
    <p:extLst>
      <p:ext uri="{BB962C8B-B14F-4D97-AF65-F5344CB8AC3E}">
        <p14:creationId xmlns:p14="http://schemas.microsoft.com/office/powerpoint/2010/main" val="209972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05A679C-1A97-28C5-91FE-1631FAF3EF3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EA5244E-F568-5ECE-FCCA-63D8E5E1F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3355ED3-F3AF-9C48-22A7-C47D3B7D4F00}"/>
              </a:ext>
            </a:extLst>
          </p:cNvPr>
          <p:cNvSpPr>
            <a:spLocks noGrp="1" noChangeArrowheads="1"/>
          </p:cNvSpPr>
          <p:nvPr>
            <p:ph type="sldNum" sz="quarter" idx="12"/>
          </p:nvPr>
        </p:nvSpPr>
        <p:spPr>
          <a:ln/>
        </p:spPr>
        <p:txBody>
          <a:bodyPr/>
          <a:lstStyle>
            <a:lvl1pPr>
              <a:defRPr/>
            </a:lvl1pPr>
          </a:lstStyle>
          <a:p>
            <a:pPr>
              <a:defRPr/>
            </a:pPr>
            <a:fld id="{510612BA-4D1B-44F2-A0BB-C9D5A229FF08}" type="slidenum">
              <a:rPr lang="en-GB" altLang="en-US"/>
              <a:pPr>
                <a:defRPr/>
              </a:pPr>
              <a:t>‹#›</a:t>
            </a:fld>
            <a:endParaRPr lang="en-GB" altLang="en-US"/>
          </a:p>
        </p:txBody>
      </p:sp>
    </p:spTree>
    <p:extLst>
      <p:ext uri="{BB962C8B-B14F-4D97-AF65-F5344CB8AC3E}">
        <p14:creationId xmlns:p14="http://schemas.microsoft.com/office/powerpoint/2010/main" val="289370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C46D1AE-6421-A578-005B-7064639FA68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037899A-D59B-D7D3-4C27-91C8A44B3C2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F18E2BE-256F-BE4A-5233-D82BCBBB28B6}"/>
              </a:ext>
            </a:extLst>
          </p:cNvPr>
          <p:cNvSpPr>
            <a:spLocks noGrp="1" noChangeArrowheads="1"/>
          </p:cNvSpPr>
          <p:nvPr>
            <p:ph type="sldNum" sz="quarter" idx="12"/>
          </p:nvPr>
        </p:nvSpPr>
        <p:spPr>
          <a:ln/>
        </p:spPr>
        <p:txBody>
          <a:bodyPr/>
          <a:lstStyle>
            <a:lvl1pPr>
              <a:defRPr/>
            </a:lvl1pPr>
          </a:lstStyle>
          <a:p>
            <a:pPr>
              <a:defRPr/>
            </a:pPr>
            <a:fld id="{82F52DE1-A60F-430A-8F1D-76B315D59374}" type="slidenum">
              <a:rPr lang="en-GB" altLang="en-US"/>
              <a:pPr>
                <a:defRPr/>
              </a:pPr>
              <a:t>‹#›</a:t>
            </a:fld>
            <a:endParaRPr lang="en-GB" altLang="en-US"/>
          </a:p>
        </p:txBody>
      </p:sp>
    </p:spTree>
    <p:extLst>
      <p:ext uri="{BB962C8B-B14F-4D97-AF65-F5344CB8AC3E}">
        <p14:creationId xmlns:p14="http://schemas.microsoft.com/office/powerpoint/2010/main" val="383223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443969B-947B-1571-3C27-EED20552846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40052A10-A72D-0BD2-6767-005DDE0AAA1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67D6D5F-2E77-B7AC-8A33-AD3BC43063F4}"/>
              </a:ext>
            </a:extLst>
          </p:cNvPr>
          <p:cNvSpPr>
            <a:spLocks noGrp="1" noChangeArrowheads="1"/>
          </p:cNvSpPr>
          <p:nvPr>
            <p:ph type="sldNum" sz="quarter" idx="12"/>
          </p:nvPr>
        </p:nvSpPr>
        <p:spPr>
          <a:ln/>
        </p:spPr>
        <p:txBody>
          <a:bodyPr/>
          <a:lstStyle>
            <a:lvl1pPr>
              <a:defRPr/>
            </a:lvl1pPr>
          </a:lstStyle>
          <a:p>
            <a:pPr>
              <a:defRPr/>
            </a:pPr>
            <a:fld id="{C4EF6633-873C-4AEA-985A-6A40A69911E0}" type="slidenum">
              <a:rPr lang="en-GB" altLang="en-US"/>
              <a:pPr>
                <a:defRPr/>
              </a:pPr>
              <a:t>‹#›</a:t>
            </a:fld>
            <a:endParaRPr lang="en-GB" altLang="en-US"/>
          </a:p>
        </p:txBody>
      </p:sp>
    </p:spTree>
    <p:extLst>
      <p:ext uri="{BB962C8B-B14F-4D97-AF65-F5344CB8AC3E}">
        <p14:creationId xmlns:p14="http://schemas.microsoft.com/office/powerpoint/2010/main" val="340230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DAF3065-CAF5-49EA-03DA-1E5B55A165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D1BCB8F0-B380-4835-4BD1-163318FE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DEB1E41-1065-1FA4-9FF2-66219AB99B33}"/>
              </a:ext>
            </a:extLst>
          </p:cNvPr>
          <p:cNvSpPr>
            <a:spLocks noGrp="1" noChangeArrowheads="1"/>
          </p:cNvSpPr>
          <p:nvPr>
            <p:ph type="sldNum" sz="quarter" idx="12"/>
          </p:nvPr>
        </p:nvSpPr>
        <p:spPr>
          <a:ln/>
        </p:spPr>
        <p:txBody>
          <a:bodyPr/>
          <a:lstStyle>
            <a:lvl1pPr>
              <a:defRPr/>
            </a:lvl1pPr>
          </a:lstStyle>
          <a:p>
            <a:pPr>
              <a:defRPr/>
            </a:pPr>
            <a:fld id="{0EC6E8BF-33B9-4AD1-A095-54269D6A9B0B}" type="slidenum">
              <a:rPr lang="en-GB" altLang="en-US"/>
              <a:pPr>
                <a:defRPr/>
              </a:pPr>
              <a:t>‹#›</a:t>
            </a:fld>
            <a:endParaRPr lang="en-GB" altLang="en-US"/>
          </a:p>
        </p:txBody>
      </p:sp>
    </p:spTree>
    <p:extLst>
      <p:ext uri="{BB962C8B-B14F-4D97-AF65-F5344CB8AC3E}">
        <p14:creationId xmlns:p14="http://schemas.microsoft.com/office/powerpoint/2010/main" val="119571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A2D9F0-E730-1728-24A3-8708B9E1FAA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B7A3D5FC-3318-3AD4-3CC0-973BE93F096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057CB8AE-6D25-658C-9BF7-3E8A767CC152}"/>
              </a:ext>
            </a:extLst>
          </p:cNvPr>
          <p:cNvSpPr>
            <a:spLocks noGrp="1" noChangeArrowheads="1"/>
          </p:cNvSpPr>
          <p:nvPr>
            <p:ph type="sldNum" sz="quarter" idx="12"/>
          </p:nvPr>
        </p:nvSpPr>
        <p:spPr>
          <a:ln/>
        </p:spPr>
        <p:txBody>
          <a:bodyPr/>
          <a:lstStyle>
            <a:lvl1pPr>
              <a:defRPr/>
            </a:lvl1pPr>
          </a:lstStyle>
          <a:p>
            <a:pPr>
              <a:defRPr/>
            </a:pPr>
            <a:fld id="{D686709E-DB76-4F5E-833B-ABAA72359D13}" type="slidenum">
              <a:rPr lang="en-GB" altLang="en-US"/>
              <a:pPr>
                <a:defRPr/>
              </a:pPr>
              <a:t>‹#›</a:t>
            </a:fld>
            <a:endParaRPr lang="en-GB" altLang="en-US"/>
          </a:p>
        </p:txBody>
      </p:sp>
    </p:spTree>
    <p:extLst>
      <p:ext uri="{BB962C8B-B14F-4D97-AF65-F5344CB8AC3E}">
        <p14:creationId xmlns:p14="http://schemas.microsoft.com/office/powerpoint/2010/main" val="20165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A3B46C6-D66A-F200-4732-B5D450BE4C0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DF6137C-AC8E-081D-00E1-3CF346D7375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E46963B-7938-2690-2563-6922E8F15D3A}"/>
              </a:ext>
            </a:extLst>
          </p:cNvPr>
          <p:cNvSpPr>
            <a:spLocks noGrp="1" noChangeArrowheads="1"/>
          </p:cNvSpPr>
          <p:nvPr>
            <p:ph type="sldNum" sz="quarter" idx="12"/>
          </p:nvPr>
        </p:nvSpPr>
        <p:spPr>
          <a:ln/>
        </p:spPr>
        <p:txBody>
          <a:bodyPr/>
          <a:lstStyle>
            <a:lvl1pPr>
              <a:defRPr/>
            </a:lvl1pPr>
          </a:lstStyle>
          <a:p>
            <a:pPr>
              <a:defRPr/>
            </a:pPr>
            <a:fld id="{65749A80-4390-43D5-9B1E-A8549F2C4BE4}" type="slidenum">
              <a:rPr lang="en-GB" altLang="en-US"/>
              <a:pPr>
                <a:defRPr/>
              </a:pPr>
              <a:t>‹#›</a:t>
            </a:fld>
            <a:endParaRPr lang="en-GB" altLang="en-US"/>
          </a:p>
        </p:txBody>
      </p:sp>
    </p:spTree>
    <p:extLst>
      <p:ext uri="{BB962C8B-B14F-4D97-AF65-F5344CB8AC3E}">
        <p14:creationId xmlns:p14="http://schemas.microsoft.com/office/powerpoint/2010/main" val="103076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77BDF9-0E99-EEE2-742F-FBA2692561B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AFE130A-CA9C-0AB7-50FD-6189A766CB1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F191FD5-C22E-F225-A096-ABCEEAA8610D}"/>
              </a:ext>
            </a:extLst>
          </p:cNvPr>
          <p:cNvSpPr>
            <a:spLocks noGrp="1" noChangeArrowheads="1"/>
          </p:cNvSpPr>
          <p:nvPr>
            <p:ph type="sldNum" sz="quarter" idx="12"/>
          </p:nvPr>
        </p:nvSpPr>
        <p:spPr>
          <a:ln/>
        </p:spPr>
        <p:txBody>
          <a:bodyPr/>
          <a:lstStyle>
            <a:lvl1pPr>
              <a:defRPr/>
            </a:lvl1pPr>
          </a:lstStyle>
          <a:p>
            <a:pPr>
              <a:defRPr/>
            </a:pPr>
            <a:fld id="{5BA6C1C1-ED3E-4758-AF20-C109EDB53A76}" type="slidenum">
              <a:rPr lang="en-GB" altLang="en-US"/>
              <a:pPr>
                <a:defRPr/>
              </a:pPr>
              <a:t>‹#›</a:t>
            </a:fld>
            <a:endParaRPr lang="en-GB" altLang="en-US"/>
          </a:p>
        </p:txBody>
      </p:sp>
    </p:spTree>
    <p:extLst>
      <p:ext uri="{BB962C8B-B14F-4D97-AF65-F5344CB8AC3E}">
        <p14:creationId xmlns:p14="http://schemas.microsoft.com/office/powerpoint/2010/main" val="406270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A56363-6E14-FCEE-CDB0-B5908FA7C5C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37CF6D9-DB42-3307-F171-F1BED82794D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22D96E1-F727-EE8A-5885-6AFED7AF3D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C75046BA-3EDE-462F-CA93-65234221A0E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B8D118C6-F367-B63F-4393-1AD5A5812E2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C6B20E7-CE6E-491C-8AA5-51190047FCC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wmf"/><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javascript:edit(87185)" TargetMode="External"/><Relationship Id="rId9"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19A5C32-BE1E-1003-E2D7-F816DE42A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828087"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7A75CCA5-91A1-86D6-7410-09E47564F61B}"/>
              </a:ext>
            </a:extLst>
          </p:cNvPr>
          <p:cNvSpPr>
            <a:spLocks noGrp="1" noChangeArrowheads="1"/>
          </p:cNvSpPr>
          <p:nvPr>
            <p:ph type="ctrTitle"/>
          </p:nvPr>
        </p:nvSpPr>
        <p:spPr>
          <a:xfrm>
            <a:off x="827088" y="692150"/>
            <a:ext cx="7772400" cy="1225550"/>
          </a:xfrm>
        </p:spPr>
        <p:txBody>
          <a:bodyPr/>
          <a:lstStyle/>
          <a:p>
            <a:pPr eaLnBrk="1" hangingPunct="1"/>
            <a:r>
              <a:rPr lang="en-GB" altLang="en-US" sz="5400">
                <a:solidFill>
                  <a:schemeClr val="tx1"/>
                </a:solidFill>
                <a:latin typeface="Century Gothic" panose="020B0502020202020204" pitchFamily="34" charset="0"/>
              </a:rPr>
              <a:t>Welcome</a:t>
            </a:r>
            <a:br>
              <a:rPr lang="en-GB" altLang="en-US" sz="4000"/>
            </a:br>
            <a:endParaRPr lang="en-GB" altLang="en-US" sz="4000"/>
          </a:p>
        </p:txBody>
      </p:sp>
      <p:pic>
        <p:nvPicPr>
          <p:cNvPr id="4100" name="Picture 4" descr="Mapac - Schoolwear, Workwear, Sportswear, Promotional Products or ...">
            <a:hlinkClick r:id="rId3"/>
            <a:extLst>
              <a:ext uri="{FF2B5EF4-FFF2-40B4-BE49-F238E27FC236}">
                <a16:creationId xmlns:a16="http://schemas.microsoft.com/office/drawing/2014/main" id="{29BBDFFA-C0BB-7D62-83CC-AD148166A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15875"/>
            <a:ext cx="1800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92D276D2-E52F-A482-FB5D-56D99FB5DB34}"/>
              </a:ext>
            </a:extLst>
          </p:cNvPr>
          <p:cNvSpPr txBox="1">
            <a:spLocks noChangeArrowheads="1"/>
          </p:cNvSpPr>
          <p:nvPr/>
        </p:nvSpPr>
        <p:spPr bwMode="auto">
          <a:xfrm>
            <a:off x="827088" y="5229225"/>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latin typeface="Century Gothic" panose="020B0502020202020204" pitchFamily="34" charset="0"/>
              </a:rPr>
              <a:t>Year 2 Parents Induction Meeting</a:t>
            </a:r>
          </a:p>
        </p:txBody>
      </p:sp>
      <p:pic>
        <p:nvPicPr>
          <p:cNvPr id="4102" name="Picture 3">
            <a:extLst>
              <a:ext uri="{FF2B5EF4-FFF2-40B4-BE49-F238E27FC236}">
                <a16:creationId xmlns:a16="http://schemas.microsoft.com/office/drawing/2014/main" id="{6B719A8F-BF98-F0E9-BDE1-07FE120C8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538" y="1770063"/>
            <a:ext cx="5919787"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a:extLst>
              <a:ext uri="{FF2B5EF4-FFF2-40B4-BE49-F238E27FC236}">
                <a16:creationId xmlns:a16="http://schemas.microsoft.com/office/drawing/2014/main" id="{B6296478-52AC-53A2-5B04-B2954DB5C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038" y="6327775"/>
            <a:ext cx="52847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5BE6A1-8BCD-FE48-233B-E96DAA06F16B}"/>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19" name="Picture 4" descr="Mapac - Schoolwear, Workwear, Sportswear, Promotional Products or ...">
            <a:hlinkClick r:id="rId2"/>
            <a:extLst>
              <a:ext uri="{FF2B5EF4-FFF2-40B4-BE49-F238E27FC236}">
                <a16:creationId xmlns:a16="http://schemas.microsoft.com/office/drawing/2014/main" id="{C72158F0-9F19-A826-EB29-F8C28C9A1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
            <a:extLst>
              <a:ext uri="{FF2B5EF4-FFF2-40B4-BE49-F238E27FC236}">
                <a16:creationId xmlns:a16="http://schemas.microsoft.com/office/drawing/2014/main" id="{61622239-518C-644B-81C9-FDE0A269CC28}"/>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9221" name="Rectangle 2">
            <a:extLst>
              <a:ext uri="{FF2B5EF4-FFF2-40B4-BE49-F238E27FC236}">
                <a16:creationId xmlns:a16="http://schemas.microsoft.com/office/drawing/2014/main" id="{3053349D-71F2-5F14-43E2-A65EE8A0C062}"/>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9222" name="Rectangle 2">
            <a:extLst>
              <a:ext uri="{FF2B5EF4-FFF2-40B4-BE49-F238E27FC236}">
                <a16:creationId xmlns:a16="http://schemas.microsoft.com/office/drawing/2014/main" id="{C63A7060-14FB-4C08-B777-1CD0FCF5606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9223" name="Picture 8">
            <a:extLst>
              <a:ext uri="{FF2B5EF4-FFF2-40B4-BE49-F238E27FC236}">
                <a16:creationId xmlns:a16="http://schemas.microsoft.com/office/drawing/2014/main" id="{7948ED86-4024-DD6D-B5E4-993C36FBB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1252538"/>
            <a:ext cx="5262563"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1">
            <a:extLst>
              <a:ext uri="{FF2B5EF4-FFF2-40B4-BE49-F238E27FC236}">
                <a16:creationId xmlns:a16="http://schemas.microsoft.com/office/drawing/2014/main" id="{4182B3B4-678C-BBF4-2830-EB3D9DCF64A7}"/>
              </a:ext>
            </a:extLst>
          </p:cNvPr>
          <p:cNvSpPr txBox="1">
            <a:spLocks noChangeArrowheads="1"/>
          </p:cNvSpPr>
          <p:nvPr/>
        </p:nvSpPr>
        <p:spPr bwMode="auto">
          <a:xfrm>
            <a:off x="441325" y="300038"/>
            <a:ext cx="4819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u="sng">
                <a:latin typeface="Century Gothic" panose="020B0502020202020204" pitchFamily="34" charset="0"/>
              </a:rPr>
              <a:t>The characteristics of an effective learner</a:t>
            </a:r>
          </a:p>
        </p:txBody>
      </p:sp>
      <p:sp>
        <p:nvSpPr>
          <p:cNvPr id="9225" name="TextBox 2">
            <a:extLst>
              <a:ext uri="{FF2B5EF4-FFF2-40B4-BE49-F238E27FC236}">
                <a16:creationId xmlns:a16="http://schemas.microsoft.com/office/drawing/2014/main" id="{2AB31E08-DB71-8774-35B4-9AC156455413}"/>
              </a:ext>
            </a:extLst>
          </p:cNvPr>
          <p:cNvSpPr txBox="1">
            <a:spLocks noChangeArrowheads="1"/>
          </p:cNvSpPr>
          <p:nvPr/>
        </p:nvSpPr>
        <p:spPr bwMode="auto">
          <a:xfrm>
            <a:off x="5627688" y="971550"/>
            <a:ext cx="33131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1400">
                <a:latin typeface="Century Gothic"/>
              </a:rPr>
              <a:t>These form part of the essential </a:t>
            </a:r>
            <a:endParaRPr lang="en-GB" altLang="en-US" sz="1400">
              <a:latin typeface="Century Gothic" panose="020B0502020202020204" pitchFamily="34" charset="0"/>
            </a:endParaRPr>
          </a:p>
          <a:p>
            <a:pPr>
              <a:spcBef>
                <a:spcPct val="0"/>
              </a:spcBef>
              <a:buNone/>
            </a:pPr>
            <a:r>
              <a:rPr lang="en-GB" altLang="en-US" sz="1400">
                <a:latin typeface="Century Gothic"/>
              </a:rPr>
              <a:t>skills we want our children to be </a:t>
            </a:r>
            <a:endParaRPr lang="en-GB" altLang="en-US" sz="1400">
              <a:latin typeface="Century Gothic" panose="020B0502020202020204" pitchFamily="34" charset="0"/>
            </a:endParaRPr>
          </a:p>
          <a:p>
            <a:pPr>
              <a:spcBef>
                <a:spcPct val="0"/>
              </a:spcBef>
              <a:buNone/>
            </a:pPr>
            <a:r>
              <a:rPr lang="en-GB" altLang="en-US" sz="1400">
                <a:latin typeface="Century Gothic"/>
              </a:rPr>
              <a:t>able to do before they leave to </a:t>
            </a:r>
            <a:endParaRPr lang="en-GB" altLang="en-US" sz="1400">
              <a:latin typeface="Century Gothic" panose="020B0502020202020204" pitchFamily="34" charset="0"/>
            </a:endParaRPr>
          </a:p>
          <a:p>
            <a:pPr>
              <a:spcBef>
                <a:spcPct val="0"/>
              </a:spcBef>
              <a:buNone/>
            </a:pPr>
            <a:r>
              <a:rPr lang="en-GB" altLang="en-US" sz="1400">
                <a:latin typeface="Century Gothic"/>
              </a:rPr>
              <a:t>support in developing the skills </a:t>
            </a:r>
            <a:endParaRPr lang="en-GB" altLang="en-US" sz="1400">
              <a:latin typeface="Century Gothic" panose="020B0502020202020204" pitchFamily="34" charset="0"/>
            </a:endParaRPr>
          </a:p>
          <a:p>
            <a:pPr>
              <a:spcBef>
                <a:spcPct val="0"/>
              </a:spcBef>
              <a:buNone/>
            </a:pPr>
            <a:r>
              <a:rPr lang="en-GB" altLang="en-US" sz="1400">
                <a:latin typeface="Century Gothic"/>
              </a:rPr>
              <a:t>needed to be lifelong learners. </a:t>
            </a:r>
            <a:endParaRPr lang="en-GB" altLang="en-US" sz="1400">
              <a:latin typeface="Century Gothic" panose="020B0502020202020204" pitchFamily="34" charset="0"/>
            </a:endParaRPr>
          </a:p>
          <a:p>
            <a:pPr>
              <a:spcBef>
                <a:spcPct val="0"/>
              </a:spcBef>
              <a:buFontTx/>
              <a:buNone/>
            </a:pPr>
            <a:endParaRPr lang="en-GB" altLang="en-US" sz="1400">
              <a:latin typeface="Century Gothic" panose="020B0502020202020204" pitchFamily="34" charset="0"/>
            </a:endParaRPr>
          </a:p>
          <a:p>
            <a:pPr>
              <a:spcBef>
                <a:spcPct val="0"/>
              </a:spcBef>
              <a:buNone/>
            </a:pPr>
            <a:r>
              <a:rPr lang="en-GB" altLang="en-US" sz="1400">
                <a:latin typeface="Century Gothic"/>
              </a:rPr>
              <a:t>These are taught through </a:t>
            </a:r>
            <a:endParaRPr lang="en-GB" altLang="en-US" sz="1400">
              <a:latin typeface="Century Gothic" panose="020B0502020202020204" pitchFamily="34" charset="0"/>
            </a:endParaRPr>
          </a:p>
          <a:p>
            <a:pPr>
              <a:spcBef>
                <a:spcPct val="0"/>
              </a:spcBef>
              <a:buFontTx/>
              <a:buNone/>
            </a:pPr>
            <a:r>
              <a:rPr lang="en-GB" altLang="en-US" sz="1400">
                <a:latin typeface="Century Gothic"/>
              </a:rPr>
              <a:t>-Jigsaw PSHE lessons</a:t>
            </a:r>
          </a:p>
          <a:p>
            <a:pPr>
              <a:spcBef>
                <a:spcPct val="0"/>
              </a:spcBef>
              <a:buFontTx/>
              <a:buNone/>
            </a:pPr>
            <a:r>
              <a:rPr lang="en-GB" altLang="en-US" sz="1400">
                <a:latin typeface="Century Gothic"/>
              </a:rPr>
              <a:t>-Reflections</a:t>
            </a:r>
          </a:p>
          <a:p>
            <a:pPr>
              <a:spcBef>
                <a:spcPct val="0"/>
              </a:spcBef>
              <a:buFontTx/>
              <a:buNone/>
            </a:pPr>
            <a:r>
              <a:rPr lang="en-GB" altLang="en-US" sz="1400">
                <a:latin typeface="Century Gothic"/>
              </a:rPr>
              <a:t>-Modelled from adults</a:t>
            </a:r>
          </a:p>
          <a:p>
            <a:pPr>
              <a:spcBef>
                <a:spcPct val="0"/>
              </a:spcBef>
              <a:buNone/>
            </a:pPr>
            <a:r>
              <a:rPr lang="en-GB" altLang="en-US" sz="1400">
                <a:latin typeface="Century Gothic"/>
              </a:rPr>
              <a:t>-discussed as the life skill associated </a:t>
            </a:r>
            <a:endParaRPr lang="en-GB" altLang="en-US" sz="1400">
              <a:latin typeface="Century Gothic" panose="020B0502020202020204" pitchFamily="34" charset="0"/>
            </a:endParaRPr>
          </a:p>
          <a:p>
            <a:pPr>
              <a:spcBef>
                <a:spcPct val="0"/>
              </a:spcBef>
              <a:buNone/>
            </a:pPr>
            <a:r>
              <a:rPr lang="en-GB" altLang="en-US" sz="1400">
                <a:latin typeface="Century Gothic"/>
              </a:rPr>
              <a:t>  to particular learning activities. </a:t>
            </a:r>
            <a:endParaRPr lang="en-GB" altLang="en-US" sz="1400">
              <a:latin typeface="Century Gothic" panose="020B0502020202020204" pitchFamily="34" charset="0"/>
            </a:endParaRPr>
          </a:p>
          <a:p>
            <a:pPr>
              <a:spcBef>
                <a:spcPct val="0"/>
              </a:spcBef>
              <a:buNone/>
            </a:pPr>
            <a:r>
              <a:rPr lang="en-GB" altLang="en-US" sz="1400">
                <a:latin typeface="Century Gothic"/>
              </a:rPr>
              <a:t>-Form part of our behaviour and </a:t>
            </a:r>
            <a:endParaRPr lang="en-GB" altLang="en-US" sz="1400">
              <a:latin typeface="Century Gothic" panose="020B0502020202020204" pitchFamily="34" charset="0"/>
            </a:endParaRPr>
          </a:p>
          <a:p>
            <a:pPr>
              <a:spcBef>
                <a:spcPct val="0"/>
              </a:spcBef>
              <a:buNone/>
            </a:pPr>
            <a:r>
              <a:rPr lang="en-GB" altLang="en-US" sz="1400">
                <a:latin typeface="Century Gothic"/>
              </a:rPr>
              <a:t> well-being approach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3EBD2D-811C-B649-E1D5-EB2B6F606829}"/>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43" name="Picture 4" descr="Mapac - Schoolwear, Workwear, Sportswear, Promotional Products or ...">
            <a:hlinkClick r:id="rId2"/>
            <a:extLst>
              <a:ext uri="{FF2B5EF4-FFF2-40B4-BE49-F238E27FC236}">
                <a16:creationId xmlns:a16="http://schemas.microsoft.com/office/drawing/2014/main" id="{832D4DB4-8C6E-6D7E-3F06-5C318CA78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
            <a:extLst>
              <a:ext uri="{FF2B5EF4-FFF2-40B4-BE49-F238E27FC236}">
                <a16:creationId xmlns:a16="http://schemas.microsoft.com/office/drawing/2014/main" id="{B720E094-EBE8-EA46-B6B6-03A64DB0DEE7}"/>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0245" name="Rectangle 2">
            <a:extLst>
              <a:ext uri="{FF2B5EF4-FFF2-40B4-BE49-F238E27FC236}">
                <a16:creationId xmlns:a16="http://schemas.microsoft.com/office/drawing/2014/main" id="{89D554C8-0E77-487F-E009-B0C3239F2F49}"/>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10246" name="Rectangle 2">
            <a:extLst>
              <a:ext uri="{FF2B5EF4-FFF2-40B4-BE49-F238E27FC236}">
                <a16:creationId xmlns:a16="http://schemas.microsoft.com/office/drawing/2014/main" id="{9156BDD0-782F-8C98-B868-614E930EE845}"/>
              </a:ext>
            </a:extLst>
          </p:cNvPr>
          <p:cNvSpPr>
            <a:spLocks noChangeArrowheads="1"/>
          </p:cNvSpPr>
          <p:nvPr/>
        </p:nvSpPr>
        <p:spPr bwMode="auto">
          <a:xfrm>
            <a:off x="2627313" y="2106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TextBox 4">
            <a:extLst>
              <a:ext uri="{FF2B5EF4-FFF2-40B4-BE49-F238E27FC236}">
                <a16:creationId xmlns:a16="http://schemas.microsoft.com/office/drawing/2014/main" id="{02B23960-E2AF-F136-660F-8057F2909EB0}"/>
              </a:ext>
            </a:extLst>
          </p:cNvPr>
          <p:cNvSpPr txBox="1"/>
          <p:nvPr/>
        </p:nvSpPr>
        <p:spPr>
          <a:xfrm>
            <a:off x="444500" y="395288"/>
            <a:ext cx="8168248" cy="6708775"/>
          </a:xfrm>
          <a:prstGeom prst="rect">
            <a:avLst/>
          </a:prstGeom>
          <a:noFill/>
        </p:spPr>
        <p:txBody>
          <a:bodyPr wrap="square" lIns="91440" tIns="45720" rIns="91440" bIns="45720" anchor="t">
            <a:spAutoFit/>
          </a:bodyPr>
          <a:lstStyle/>
          <a:p>
            <a:pPr>
              <a:defRPr/>
            </a:pPr>
            <a:r>
              <a:rPr lang="en-GB" b="1" u="sng">
                <a:latin typeface="Century Gothic" panose="020B0502020202020204" pitchFamily="34" charset="0"/>
              </a:rPr>
              <a:t>The Learning Tree</a:t>
            </a:r>
          </a:p>
          <a:p>
            <a:pPr>
              <a:defRPr/>
            </a:pPr>
            <a:r>
              <a:rPr lang="en-GB" sz="1600">
                <a:latin typeface="Century Gothic" panose="020B0502020202020204" pitchFamily="34" charset="0"/>
              </a:rPr>
              <a:t>The learning tree is based around behaviours for learning as well as supporting children to identify when they are  ready to learn. </a:t>
            </a:r>
          </a:p>
          <a:p>
            <a:pPr>
              <a:defRPr/>
            </a:pPr>
            <a:r>
              <a:rPr lang="en-GB" sz="1600">
                <a:latin typeface="Century Gothic"/>
              </a:rPr>
              <a:t>Alongside the learning tree we teach the children a range of self regulation skills which enables them to be emotionally ready to learn. </a:t>
            </a:r>
            <a:endParaRPr lang="en-GB" sz="1600">
              <a:latin typeface="Century Gothic" panose="020B0502020202020204" pitchFamily="34" charset="0"/>
            </a:endParaRPr>
          </a:p>
          <a:p>
            <a:pPr>
              <a:defRPr/>
            </a:pPr>
            <a:endParaRPr lang="en-GB" sz="1600">
              <a:latin typeface="Century Gothic" panose="020B0502020202020204" pitchFamily="34" charset="0"/>
            </a:endParaRPr>
          </a:p>
          <a:p>
            <a:pPr marL="285750" indent="-285750">
              <a:buFont typeface="Arial" panose="020B0604020202020204" pitchFamily="34" charset="0"/>
              <a:buChar char="•"/>
              <a:defRPr/>
            </a:pPr>
            <a:r>
              <a:rPr lang="en-GB" sz="1600">
                <a:latin typeface="Century Gothic" panose="020B0502020202020204" pitchFamily="34" charset="0"/>
              </a:rPr>
              <a:t>Children start the day off the tree and place their leaf on the ‘Ready to learn’ branch when they identify themselves as emotionally ready to learn.</a:t>
            </a:r>
          </a:p>
          <a:p>
            <a:pPr marL="285750" indent="-285750">
              <a:buFont typeface="Arial" panose="020B0604020202020204" pitchFamily="34" charset="0"/>
              <a:buChar char="•"/>
              <a:defRPr/>
            </a:pPr>
            <a:r>
              <a:rPr lang="en-GB" sz="1600">
                <a:latin typeface="Century Gothic" panose="020B0502020202020204" pitchFamily="34" charset="0"/>
              </a:rPr>
              <a:t>Individual support is provided and tailored to each child throughout the day if children identify themselves as not ready to learn. </a:t>
            </a:r>
          </a:p>
          <a:p>
            <a:pPr>
              <a:defRPr/>
            </a:pPr>
            <a:endParaRPr lang="en-GB" sz="1600">
              <a:latin typeface="Century Gothic" panose="020B0502020202020204" pitchFamily="34" charset="0"/>
            </a:endParaRPr>
          </a:p>
          <a:p>
            <a:pPr marL="285750" indent="-285750">
              <a:buFont typeface="Arial" panose="020B0604020202020204" pitchFamily="34" charset="0"/>
              <a:buChar char="•"/>
              <a:defRPr/>
            </a:pPr>
            <a:r>
              <a:rPr lang="en-GB" sz="1600">
                <a:latin typeface="Century Gothic"/>
              </a:rPr>
              <a:t>Make a change branch is a discussion point for behaviours that are not </a:t>
            </a:r>
            <a:endParaRPr lang="en-GB" sz="1600">
              <a:latin typeface="Century Gothic" panose="020B0502020202020204" pitchFamily="34" charset="0"/>
            </a:endParaRPr>
          </a:p>
          <a:p>
            <a:pPr>
              <a:defRPr/>
            </a:pPr>
            <a:r>
              <a:rPr lang="en-GB" sz="1600">
                <a:latin typeface="Century Gothic"/>
              </a:rPr>
              <a:t>     appropriate. At this stage adults use emotion coaching to identify the issue</a:t>
            </a:r>
          </a:p>
          <a:p>
            <a:pPr>
              <a:defRPr/>
            </a:pPr>
            <a:r>
              <a:rPr lang="en-GB" sz="1600">
                <a:latin typeface="Century Gothic"/>
              </a:rPr>
              <a:t>     and provide structured support to enable the child the time to self </a:t>
            </a:r>
            <a:endParaRPr lang="en-GB" sz="1600">
              <a:latin typeface="Century Gothic" panose="020B0502020202020204" pitchFamily="34" charset="0"/>
            </a:endParaRPr>
          </a:p>
          <a:p>
            <a:pPr>
              <a:defRPr/>
            </a:pPr>
            <a:r>
              <a:rPr lang="en-GB" sz="1600">
                <a:latin typeface="Century Gothic"/>
              </a:rPr>
              <a:t>     regulate and return to ready to learn. </a:t>
            </a:r>
            <a:endParaRPr lang="en-GB" sz="1600">
              <a:latin typeface="Century Gothic" panose="020B0502020202020204" pitchFamily="34" charset="0"/>
            </a:endParaRPr>
          </a:p>
          <a:p>
            <a:pPr>
              <a:defRPr/>
            </a:pPr>
            <a:endParaRPr lang="en-GB" sz="1600">
              <a:latin typeface="Century Gothic" panose="020B0502020202020204" pitchFamily="34" charset="0"/>
            </a:endParaRPr>
          </a:p>
          <a:p>
            <a:pPr marL="285750" indent="-285750">
              <a:buFont typeface="Arial" panose="020B0604020202020204" pitchFamily="34" charset="0"/>
              <a:buChar char="•"/>
              <a:defRPr/>
            </a:pPr>
            <a:r>
              <a:rPr lang="en-GB" sz="1600" err="1">
                <a:latin typeface="Century Gothic" panose="020B0502020202020204" pitchFamily="34" charset="0"/>
              </a:rPr>
              <a:t>Horsell</a:t>
            </a:r>
            <a:r>
              <a:rPr lang="en-GB" sz="1600">
                <a:latin typeface="Century Gothic" panose="020B0502020202020204" pitchFamily="34" charset="0"/>
              </a:rPr>
              <a:t> Superstar. We celebrate through identifying</a:t>
            </a:r>
          </a:p>
          <a:p>
            <a:pPr>
              <a:defRPr/>
            </a:pPr>
            <a:r>
              <a:rPr lang="en-GB" sz="1600">
                <a:latin typeface="Century Gothic" panose="020B0502020202020204" pitchFamily="34" charset="0"/>
              </a:rPr>
              <a:t>     moments related to our characteristics of an effective </a:t>
            </a:r>
          </a:p>
          <a:p>
            <a:pPr>
              <a:defRPr/>
            </a:pPr>
            <a:r>
              <a:rPr lang="en-GB" sz="1600">
                <a:latin typeface="Century Gothic" panose="020B0502020202020204" pitchFamily="34" charset="0"/>
              </a:rPr>
              <a:t>     learner. These may be different and are individualised</a:t>
            </a:r>
          </a:p>
          <a:p>
            <a:pPr>
              <a:defRPr/>
            </a:pPr>
            <a:r>
              <a:rPr lang="en-GB" sz="1600">
                <a:latin typeface="Century Gothic" panose="020B0502020202020204" pitchFamily="34" charset="0"/>
              </a:rPr>
              <a:t>     to each child. </a:t>
            </a:r>
          </a:p>
          <a:p>
            <a:pPr>
              <a:defRPr/>
            </a:pPr>
            <a:endParaRPr lang="en-GB" sz="1600">
              <a:latin typeface="Century Gothic" panose="020B0502020202020204" pitchFamily="34" charset="0"/>
            </a:endParaRPr>
          </a:p>
          <a:p>
            <a:pPr marL="285750" indent="-285750">
              <a:buFont typeface="Arial" panose="020B0604020202020204" pitchFamily="34" charset="0"/>
              <a:buChar char="•"/>
              <a:defRPr/>
            </a:pPr>
            <a:r>
              <a:rPr lang="en-GB" sz="1600">
                <a:latin typeface="Century Gothic" panose="020B0502020202020204" pitchFamily="34" charset="0"/>
              </a:rPr>
              <a:t>Horsell Hero. Each day we celebrate an individuals</a:t>
            </a:r>
          </a:p>
          <a:p>
            <a:pPr>
              <a:defRPr/>
            </a:pPr>
            <a:r>
              <a:rPr lang="en-GB" sz="1600">
                <a:latin typeface="Century Gothic" panose="020B0502020202020204" pitchFamily="34" charset="0"/>
              </a:rPr>
              <a:t>     learning journey. </a:t>
            </a:r>
          </a:p>
          <a:p>
            <a:pPr>
              <a:defRPr/>
            </a:pPr>
            <a:endParaRPr lang="en-GB" sz="1600">
              <a:latin typeface="Century Gothic" panose="020B0502020202020204" pitchFamily="34" charset="0"/>
            </a:endParaRPr>
          </a:p>
          <a:p>
            <a:pPr>
              <a:defRPr/>
            </a:pPr>
            <a:endParaRPr lang="en-GB" sz="1400">
              <a:latin typeface="Century Gothic" panose="020B0502020202020204" pitchFamily="34" charset="0"/>
            </a:endParaRPr>
          </a:p>
          <a:p>
            <a:pPr>
              <a:defRPr/>
            </a:pPr>
            <a:endParaRPr lang="en-GB" sz="1400">
              <a:latin typeface="Century Gothic" panose="020B0502020202020204" pitchFamily="34" charset="0"/>
            </a:endParaRPr>
          </a:p>
        </p:txBody>
      </p:sp>
      <p:pic>
        <p:nvPicPr>
          <p:cNvPr id="10248" name="Picture 10">
            <a:extLst>
              <a:ext uri="{FF2B5EF4-FFF2-40B4-BE49-F238E27FC236}">
                <a16:creationId xmlns:a16="http://schemas.microsoft.com/office/drawing/2014/main" id="{2EF73C78-B757-CB08-51DF-961664737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4294188"/>
            <a:ext cx="23114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50D6F-C737-7496-F779-43B555CC4677}"/>
              </a:ext>
            </a:extLst>
          </p:cNvPr>
          <p:cNvSpPr/>
          <p:nvPr/>
        </p:nvSpPr>
        <p:spPr>
          <a:xfrm>
            <a:off x="251846" y="228600"/>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15" name="Picture 4" descr="Mapac - Schoolwear, Workwear, Sportswear, Promotional Products or ...">
            <a:hlinkClick r:id="rId2"/>
            <a:extLst>
              <a:ext uri="{FF2B5EF4-FFF2-40B4-BE49-F238E27FC236}">
                <a16:creationId xmlns:a16="http://schemas.microsoft.com/office/drawing/2014/main" id="{4D955F9C-A383-D939-EDA6-FD1080B58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
            <a:extLst>
              <a:ext uri="{FF2B5EF4-FFF2-40B4-BE49-F238E27FC236}">
                <a16:creationId xmlns:a16="http://schemas.microsoft.com/office/drawing/2014/main" id="{0DE0917F-A5DA-D6E5-85A8-0C2C8E74BCF0}"/>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3317" name="Rectangle 2">
            <a:extLst>
              <a:ext uri="{FF2B5EF4-FFF2-40B4-BE49-F238E27FC236}">
                <a16:creationId xmlns:a16="http://schemas.microsoft.com/office/drawing/2014/main" id="{71FEEF55-1A4C-B6C0-57AB-4A8675B79673}"/>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13318" name="Rectangle 2">
            <a:extLst>
              <a:ext uri="{FF2B5EF4-FFF2-40B4-BE49-F238E27FC236}">
                <a16:creationId xmlns:a16="http://schemas.microsoft.com/office/drawing/2014/main" id="{5F2891F4-4B2C-F944-F3F6-1977058E4DE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3319" name="TextBox 4">
            <a:extLst>
              <a:ext uri="{FF2B5EF4-FFF2-40B4-BE49-F238E27FC236}">
                <a16:creationId xmlns:a16="http://schemas.microsoft.com/office/drawing/2014/main" id="{CA0F2BB6-6AA0-7087-8CD4-04F3B0942C48}"/>
              </a:ext>
            </a:extLst>
          </p:cNvPr>
          <p:cNvSpPr txBox="1">
            <a:spLocks noChangeArrowheads="1"/>
          </p:cNvSpPr>
          <p:nvPr/>
        </p:nvSpPr>
        <p:spPr bwMode="auto">
          <a:xfrm>
            <a:off x="523875" y="395288"/>
            <a:ext cx="2830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A typical day in Year 2  </a:t>
            </a:r>
          </a:p>
        </p:txBody>
      </p:sp>
      <p:pic>
        <p:nvPicPr>
          <p:cNvPr id="13320" name="Picture 5">
            <a:extLst>
              <a:ext uri="{FF2B5EF4-FFF2-40B4-BE49-F238E27FC236}">
                <a16:creationId xmlns:a16="http://schemas.microsoft.com/office/drawing/2014/main" id="{B2B23210-7533-1C69-480C-54E501C29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588" y="1576388"/>
            <a:ext cx="1284287"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7A10139A-D660-F82A-D853-E95858A25AB7}"/>
              </a:ext>
            </a:extLst>
          </p:cNvPr>
          <p:cNvGraphicFramePr>
            <a:graphicFrameLocks noGrp="1"/>
          </p:cNvGraphicFramePr>
          <p:nvPr>
            <p:extLst>
              <p:ext uri="{D42A27DB-BD31-4B8C-83A1-F6EECF244321}">
                <p14:modId xmlns:p14="http://schemas.microsoft.com/office/powerpoint/2010/main" val="1539819616"/>
              </p:ext>
            </p:extLst>
          </p:nvPr>
        </p:nvGraphicFramePr>
        <p:xfrm>
          <a:off x="588963" y="893763"/>
          <a:ext cx="4467791" cy="5165618"/>
        </p:xfrm>
        <a:graphic>
          <a:graphicData uri="http://schemas.openxmlformats.org/drawingml/2006/table">
            <a:tbl>
              <a:tblPr firstRow="1" bandRow="1">
                <a:tableStyleId>{5940675A-B579-460E-94D1-54222C63F5DA}</a:tableStyleId>
              </a:tblPr>
              <a:tblGrid>
                <a:gridCol w="1550894">
                  <a:extLst>
                    <a:ext uri="{9D8B030D-6E8A-4147-A177-3AD203B41FA5}">
                      <a16:colId xmlns:a16="http://schemas.microsoft.com/office/drawing/2014/main" val="20000"/>
                    </a:ext>
                  </a:extLst>
                </a:gridCol>
                <a:gridCol w="2916897">
                  <a:extLst>
                    <a:ext uri="{9D8B030D-6E8A-4147-A177-3AD203B41FA5}">
                      <a16:colId xmlns:a16="http://schemas.microsoft.com/office/drawing/2014/main" val="20001"/>
                    </a:ext>
                  </a:extLst>
                </a:gridCol>
              </a:tblGrid>
              <a:tr h="386469">
                <a:tc>
                  <a:txBody>
                    <a:bodyPr/>
                    <a:lstStyle/>
                    <a:p>
                      <a:r>
                        <a:rPr lang="en-GB" sz="1600" dirty="0">
                          <a:latin typeface="Century Gothic"/>
                        </a:rPr>
                        <a:t>8.45 – 9.00</a:t>
                      </a:r>
                    </a:p>
                  </a:txBody>
                  <a:tcPr marL="91498" marR="91498" marT="45735" marB="45735"/>
                </a:tc>
                <a:tc>
                  <a:txBody>
                    <a:bodyPr/>
                    <a:lstStyle/>
                    <a:p>
                      <a:r>
                        <a:rPr lang="en-GB" sz="1200" dirty="0">
                          <a:latin typeface="Century Gothic"/>
                        </a:rPr>
                        <a:t>Reading</a:t>
                      </a:r>
                    </a:p>
                  </a:txBody>
                  <a:tcPr marL="91498" marR="91498" marT="45735" marB="45735"/>
                </a:tc>
                <a:extLst>
                  <a:ext uri="{0D108BD9-81ED-4DB2-BD59-A6C34878D82A}">
                    <a16:rowId xmlns:a16="http://schemas.microsoft.com/office/drawing/2014/main" val="10000"/>
                  </a:ext>
                </a:extLst>
              </a:tr>
              <a:tr h="386469">
                <a:tc>
                  <a:txBody>
                    <a:bodyPr/>
                    <a:lstStyle/>
                    <a:p>
                      <a:pPr lvl="0">
                        <a:buNone/>
                      </a:pPr>
                      <a:r>
                        <a:rPr lang="en-GB" sz="1600" dirty="0">
                          <a:latin typeface="Century Gothic"/>
                        </a:rPr>
                        <a:t>9.00 - 9.15</a:t>
                      </a:r>
                    </a:p>
                  </a:txBody>
                  <a:tcPr marL="91497" marR="91497" marT="45734" marB="45734"/>
                </a:tc>
                <a:tc>
                  <a:txBody>
                    <a:bodyPr/>
                    <a:lstStyle/>
                    <a:p>
                      <a:pPr lvl="0">
                        <a:buNone/>
                      </a:pPr>
                      <a:r>
                        <a:rPr lang="en-GB" sz="1200" dirty="0">
                          <a:latin typeface="Century Gothic"/>
                        </a:rPr>
                        <a:t>Reflections</a:t>
                      </a:r>
                    </a:p>
                  </a:txBody>
                  <a:tcPr marL="91497" marR="91497" marT="45734" marB="45734"/>
                </a:tc>
                <a:extLst>
                  <a:ext uri="{0D108BD9-81ED-4DB2-BD59-A6C34878D82A}">
                    <a16:rowId xmlns:a16="http://schemas.microsoft.com/office/drawing/2014/main" val="1891616594"/>
                  </a:ext>
                </a:extLst>
              </a:tr>
              <a:tr h="386469">
                <a:tc>
                  <a:txBody>
                    <a:bodyPr/>
                    <a:lstStyle/>
                    <a:p>
                      <a:r>
                        <a:rPr lang="en-GB" sz="1600" dirty="0">
                          <a:latin typeface="Century Gothic"/>
                        </a:rPr>
                        <a:t>9.15 – 9.35</a:t>
                      </a:r>
                    </a:p>
                  </a:txBody>
                  <a:tcPr marL="91498" marR="91498" marT="45735" marB="45735"/>
                </a:tc>
                <a:tc>
                  <a:txBody>
                    <a:bodyPr/>
                    <a:lstStyle/>
                    <a:p>
                      <a:r>
                        <a:rPr lang="en-GB" sz="1200" dirty="0">
                          <a:latin typeface="Century Gothic"/>
                        </a:rPr>
                        <a:t>Spellings and phonics</a:t>
                      </a:r>
                    </a:p>
                  </a:txBody>
                  <a:tcPr marL="91498" marR="91498" marT="45735" marB="45735"/>
                </a:tc>
                <a:extLst>
                  <a:ext uri="{0D108BD9-81ED-4DB2-BD59-A6C34878D82A}">
                    <a16:rowId xmlns:a16="http://schemas.microsoft.com/office/drawing/2014/main" val="10001"/>
                  </a:ext>
                </a:extLst>
              </a:tr>
              <a:tr h="411137">
                <a:tc>
                  <a:txBody>
                    <a:bodyPr/>
                    <a:lstStyle/>
                    <a:p>
                      <a:r>
                        <a:rPr lang="en-GB" sz="1600" dirty="0">
                          <a:latin typeface="Century Gothic"/>
                        </a:rPr>
                        <a:t>9.40 -10.25</a:t>
                      </a:r>
                    </a:p>
                  </a:txBody>
                  <a:tcPr marL="91498" marR="91498" marT="45735" marB="45735"/>
                </a:tc>
                <a:tc>
                  <a:txBody>
                    <a:bodyPr/>
                    <a:lstStyle/>
                    <a:p>
                      <a:r>
                        <a:rPr lang="en-GB" sz="1200" dirty="0">
                          <a:latin typeface="Century Gothic"/>
                        </a:rPr>
                        <a:t>Maths or English:  outside/inside sessions</a:t>
                      </a:r>
                    </a:p>
                  </a:txBody>
                  <a:tcPr marL="91498" marR="91498" marT="45735" marB="45735"/>
                </a:tc>
                <a:extLst>
                  <a:ext uri="{0D108BD9-81ED-4DB2-BD59-A6C34878D82A}">
                    <a16:rowId xmlns:a16="http://schemas.microsoft.com/office/drawing/2014/main" val="10002"/>
                  </a:ext>
                </a:extLst>
              </a:tr>
              <a:tr h="386469">
                <a:tc>
                  <a:txBody>
                    <a:bodyPr/>
                    <a:lstStyle/>
                    <a:p>
                      <a:r>
                        <a:rPr lang="en-GB" sz="1600" dirty="0">
                          <a:latin typeface="Century Gothic"/>
                        </a:rPr>
                        <a:t>10.25– 10.45</a:t>
                      </a:r>
                    </a:p>
                  </a:txBody>
                  <a:tcPr marL="91498" marR="91498" marT="45735" marB="45735"/>
                </a:tc>
                <a:tc>
                  <a:txBody>
                    <a:bodyPr/>
                    <a:lstStyle/>
                    <a:p>
                      <a:r>
                        <a:rPr lang="en-GB" sz="1200" dirty="0">
                          <a:latin typeface="Century Gothic"/>
                        </a:rPr>
                        <a:t>Fruit and milk time</a:t>
                      </a:r>
                    </a:p>
                  </a:txBody>
                  <a:tcPr marL="91498" marR="91498" marT="45735" marB="45735"/>
                </a:tc>
                <a:extLst>
                  <a:ext uri="{0D108BD9-81ED-4DB2-BD59-A6C34878D82A}">
                    <a16:rowId xmlns:a16="http://schemas.microsoft.com/office/drawing/2014/main" val="10003"/>
                  </a:ext>
                </a:extLst>
              </a:tr>
              <a:tr h="386469">
                <a:tc>
                  <a:txBody>
                    <a:bodyPr/>
                    <a:lstStyle/>
                    <a:p>
                      <a:pPr lvl="0">
                        <a:buNone/>
                      </a:pPr>
                      <a:endParaRPr lang="en-GB" sz="1600" dirty="0">
                        <a:latin typeface="Century Gothic"/>
                      </a:endParaRPr>
                    </a:p>
                  </a:txBody>
                  <a:tcPr marL="91497" marR="91497" marT="45734" marB="45734"/>
                </a:tc>
                <a:tc>
                  <a:txBody>
                    <a:bodyPr/>
                    <a:lstStyle/>
                    <a:p>
                      <a:pPr marL="0" lvl="0" indent="0" algn="l">
                        <a:lnSpc>
                          <a:spcPct val="100000"/>
                        </a:lnSpc>
                        <a:spcBef>
                          <a:spcPts val="0"/>
                        </a:spcBef>
                        <a:spcAft>
                          <a:spcPts val="0"/>
                        </a:spcAft>
                        <a:buNone/>
                      </a:pPr>
                      <a:endParaRPr lang="en-GB" sz="1200" dirty="0">
                        <a:latin typeface="Century Gothic"/>
                      </a:endParaRPr>
                    </a:p>
                  </a:txBody>
                  <a:tcPr marL="91497" marR="91497" marT="45734" marB="45734"/>
                </a:tc>
                <a:extLst>
                  <a:ext uri="{0D108BD9-81ED-4DB2-BD59-A6C34878D82A}">
                    <a16:rowId xmlns:a16="http://schemas.microsoft.com/office/drawing/2014/main" val="2987513142"/>
                  </a:ext>
                </a:extLst>
              </a:tr>
              <a:tr h="411137">
                <a:tc>
                  <a:txBody>
                    <a:bodyPr/>
                    <a:lstStyle/>
                    <a:p>
                      <a:r>
                        <a:rPr lang="en-GB" sz="1600" dirty="0">
                          <a:latin typeface="Century Gothic"/>
                        </a:rPr>
                        <a:t>10.45 – 11.35</a:t>
                      </a:r>
                    </a:p>
                  </a:txBody>
                  <a:tcPr marL="91498" marR="91498" marT="45735" marB="45735"/>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dirty="0">
                          <a:latin typeface="Century Gothic"/>
                        </a:rPr>
                        <a:t>Maths or English:  outside/inside sessions</a:t>
                      </a:r>
                      <a:endParaRPr lang="en-GB" sz="1600" dirty="0">
                        <a:latin typeface="Century Gothic"/>
                      </a:endParaRPr>
                    </a:p>
                  </a:txBody>
                  <a:tcPr marL="91498" marR="91498" marT="45735" marB="45735"/>
                </a:tc>
                <a:extLst>
                  <a:ext uri="{0D108BD9-81ED-4DB2-BD59-A6C34878D82A}">
                    <a16:rowId xmlns:a16="http://schemas.microsoft.com/office/drawing/2014/main" val="10004"/>
                  </a:ext>
                </a:extLst>
              </a:tr>
              <a:tr h="386469">
                <a:tc>
                  <a:txBody>
                    <a:bodyPr/>
                    <a:lstStyle/>
                    <a:p>
                      <a:r>
                        <a:rPr lang="en-GB" sz="1600" dirty="0">
                          <a:latin typeface="Century Gothic"/>
                        </a:rPr>
                        <a:t>11.40 – 12.00</a:t>
                      </a:r>
                    </a:p>
                  </a:txBody>
                  <a:tcPr marL="91498" marR="91498" marT="45735" marB="45735"/>
                </a:tc>
                <a:tc>
                  <a:txBody>
                    <a:bodyPr/>
                    <a:lstStyle/>
                    <a:p>
                      <a:r>
                        <a:rPr lang="en-GB" sz="1200" dirty="0">
                          <a:latin typeface="Century Gothic"/>
                        </a:rPr>
                        <a:t>Reading Carousel</a:t>
                      </a:r>
                    </a:p>
                  </a:txBody>
                  <a:tcPr marL="91498" marR="91498" marT="45735" marB="45735"/>
                </a:tc>
                <a:extLst>
                  <a:ext uri="{0D108BD9-81ED-4DB2-BD59-A6C34878D82A}">
                    <a16:rowId xmlns:a16="http://schemas.microsoft.com/office/drawing/2014/main" val="10005"/>
                  </a:ext>
                </a:extLst>
              </a:tr>
              <a:tr h="386469">
                <a:tc>
                  <a:txBody>
                    <a:bodyPr/>
                    <a:lstStyle/>
                    <a:p>
                      <a:r>
                        <a:rPr lang="en-GB" sz="1600" dirty="0">
                          <a:latin typeface="Century Gothic"/>
                        </a:rPr>
                        <a:t>12.00 – 13.15</a:t>
                      </a:r>
                    </a:p>
                  </a:txBody>
                  <a:tcPr marL="91498" marR="91498" marT="45735" marB="45735"/>
                </a:tc>
                <a:tc>
                  <a:txBody>
                    <a:bodyPr/>
                    <a:lstStyle/>
                    <a:p>
                      <a:r>
                        <a:rPr lang="en-GB" sz="1200" dirty="0">
                          <a:latin typeface="Century Gothic"/>
                        </a:rPr>
                        <a:t>Lunch</a:t>
                      </a:r>
                    </a:p>
                  </a:txBody>
                  <a:tcPr marL="91498" marR="91498" marT="45735" marB="45735"/>
                </a:tc>
                <a:extLst>
                  <a:ext uri="{0D108BD9-81ED-4DB2-BD59-A6C34878D82A}">
                    <a16:rowId xmlns:a16="http://schemas.microsoft.com/office/drawing/2014/main" val="10006"/>
                  </a:ext>
                </a:extLst>
              </a:tr>
              <a:tr h="386469">
                <a:tc>
                  <a:txBody>
                    <a:bodyPr/>
                    <a:lstStyle/>
                    <a:p>
                      <a:r>
                        <a:rPr lang="en-GB" sz="1600" dirty="0">
                          <a:latin typeface="Century Gothic"/>
                        </a:rPr>
                        <a:t>13.15 – 13.30</a:t>
                      </a:r>
                    </a:p>
                  </a:txBody>
                  <a:tcPr marL="91498" marR="91498" marT="45735" marB="45735"/>
                </a:tc>
                <a:tc>
                  <a:txBody>
                    <a:bodyPr/>
                    <a:lstStyle/>
                    <a:p>
                      <a:r>
                        <a:rPr lang="en-GB" sz="1200" dirty="0">
                          <a:latin typeface="Century Gothic"/>
                        </a:rPr>
                        <a:t>Handwriting</a:t>
                      </a:r>
                    </a:p>
                  </a:txBody>
                  <a:tcPr marL="91498" marR="91498" marT="45735" marB="45735"/>
                </a:tc>
                <a:extLst>
                  <a:ext uri="{0D108BD9-81ED-4DB2-BD59-A6C34878D82A}">
                    <a16:rowId xmlns:a16="http://schemas.microsoft.com/office/drawing/2014/main" val="10007"/>
                  </a:ext>
                </a:extLst>
              </a:tr>
              <a:tr h="386469">
                <a:tc>
                  <a:txBody>
                    <a:bodyPr/>
                    <a:lstStyle/>
                    <a:p>
                      <a:r>
                        <a:rPr lang="en-GB" sz="1600" dirty="0">
                          <a:latin typeface="Century Gothic"/>
                        </a:rPr>
                        <a:t>13.30 – 14.25</a:t>
                      </a:r>
                    </a:p>
                  </a:txBody>
                  <a:tcPr marL="91498" marR="91498" marT="45735" marB="45735"/>
                </a:tc>
                <a:tc>
                  <a:txBody>
                    <a:bodyPr/>
                    <a:lstStyle/>
                    <a:p>
                      <a:r>
                        <a:rPr lang="en-GB" sz="1200" dirty="0">
                          <a:latin typeface="Century Gothic"/>
                        </a:rPr>
                        <a:t>Foundation subjects</a:t>
                      </a:r>
                    </a:p>
                  </a:txBody>
                  <a:tcPr marL="91498" marR="91498" marT="45735" marB="45735"/>
                </a:tc>
                <a:extLst>
                  <a:ext uri="{0D108BD9-81ED-4DB2-BD59-A6C34878D82A}">
                    <a16:rowId xmlns:a16="http://schemas.microsoft.com/office/drawing/2014/main" val="10008"/>
                  </a:ext>
                </a:extLst>
              </a:tr>
              <a:tr h="386468">
                <a:tc>
                  <a:txBody>
                    <a:bodyPr/>
                    <a:lstStyle/>
                    <a:p>
                      <a:pPr lvl="0">
                        <a:buNone/>
                      </a:pPr>
                      <a:r>
                        <a:rPr lang="en-GB" sz="1600" dirty="0">
                          <a:latin typeface="Century Gothic"/>
                        </a:rPr>
                        <a:t>14.25 - 14.40</a:t>
                      </a:r>
                    </a:p>
                  </a:txBody>
                  <a:tcPr marL="91497" marR="91497" marT="45734" marB="45734"/>
                </a:tc>
                <a:tc>
                  <a:txBody>
                    <a:bodyPr/>
                    <a:lstStyle/>
                    <a:p>
                      <a:pPr lvl="0">
                        <a:buNone/>
                      </a:pPr>
                      <a:r>
                        <a:rPr lang="en-GB" sz="1200" dirty="0">
                          <a:latin typeface="Century Gothic"/>
                        </a:rPr>
                        <a:t>Maths Mastery</a:t>
                      </a:r>
                    </a:p>
                  </a:txBody>
                  <a:tcPr marL="91497" marR="91497" marT="45734" marB="45734"/>
                </a:tc>
                <a:extLst>
                  <a:ext uri="{0D108BD9-81ED-4DB2-BD59-A6C34878D82A}">
                    <a16:rowId xmlns:a16="http://schemas.microsoft.com/office/drawing/2014/main" val="802935521"/>
                  </a:ext>
                </a:extLst>
              </a:tr>
              <a:tr h="386469">
                <a:tc>
                  <a:txBody>
                    <a:bodyPr/>
                    <a:lstStyle/>
                    <a:p>
                      <a:r>
                        <a:rPr lang="en-GB" sz="1600" dirty="0">
                          <a:latin typeface="Century Gothic"/>
                        </a:rPr>
                        <a:t>14.40 – 15.00</a:t>
                      </a:r>
                    </a:p>
                  </a:txBody>
                  <a:tcPr marL="91498" marR="91498" marT="45735" marB="45735"/>
                </a:tc>
                <a:tc>
                  <a:txBody>
                    <a:bodyPr/>
                    <a:lstStyle/>
                    <a:p>
                      <a:r>
                        <a:rPr lang="en-GB" sz="1200" dirty="0">
                          <a:latin typeface="Century Gothic"/>
                        </a:rPr>
                        <a:t>Tidy up and story time</a:t>
                      </a:r>
                    </a:p>
                  </a:txBody>
                  <a:tcPr marL="91498" marR="91498" marT="45735" marB="45735"/>
                </a:tc>
                <a:extLst>
                  <a:ext uri="{0D108BD9-81ED-4DB2-BD59-A6C34878D82A}">
                    <a16:rowId xmlns:a16="http://schemas.microsoft.com/office/drawing/2014/main" val="10009"/>
                  </a:ext>
                </a:extLst>
              </a:tr>
            </a:tbl>
          </a:graphicData>
        </a:graphic>
      </p:graphicFrame>
      <p:sp>
        <p:nvSpPr>
          <p:cNvPr id="13322" name="TextBox 7">
            <a:extLst>
              <a:ext uri="{FF2B5EF4-FFF2-40B4-BE49-F238E27FC236}">
                <a16:creationId xmlns:a16="http://schemas.microsoft.com/office/drawing/2014/main" id="{63A19DB8-45AE-BB4E-EABF-C6965F921779}"/>
              </a:ext>
            </a:extLst>
          </p:cNvPr>
          <p:cNvSpPr txBox="1">
            <a:spLocks noChangeArrowheads="1"/>
          </p:cNvSpPr>
          <p:nvPr/>
        </p:nvSpPr>
        <p:spPr bwMode="auto">
          <a:xfrm>
            <a:off x="6688138" y="447675"/>
            <a:ext cx="1185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Routines </a:t>
            </a:r>
          </a:p>
        </p:txBody>
      </p:sp>
      <p:pic>
        <p:nvPicPr>
          <p:cNvPr id="13323" name="Picture 4" descr="Fruits And Vegetables Clipart Vegetable Clipart At - Cartoon Fruit And  Vegetables, HD Png Download , Transparent Png Image - PNGitem">
            <a:extLst>
              <a:ext uri="{FF2B5EF4-FFF2-40B4-BE49-F238E27FC236}">
                <a16:creationId xmlns:a16="http://schemas.microsoft.com/office/drawing/2014/main" id="{2E7AAD42-6540-FC20-DBA7-58AC2FC3E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475" y="3044825"/>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6" descr="Home Reading Books - St Mark&amp;#39;s C of E Primary School">
            <a:extLst>
              <a:ext uri="{FF2B5EF4-FFF2-40B4-BE49-F238E27FC236}">
                <a16:creationId xmlns:a16="http://schemas.microsoft.com/office/drawing/2014/main" id="{D529B89D-CF14-1F57-875D-B9CB35CEE0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475" y="4217988"/>
            <a:ext cx="105251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8">
            <a:extLst>
              <a:ext uri="{FF2B5EF4-FFF2-40B4-BE49-F238E27FC236}">
                <a16:creationId xmlns:a16="http://schemas.microsoft.com/office/drawing/2014/main" id="{B1C091AA-E8FC-B8A4-3979-3EDB6FC577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0" y="2941638"/>
            <a:ext cx="5064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Box 9">
            <a:extLst>
              <a:ext uri="{FF2B5EF4-FFF2-40B4-BE49-F238E27FC236}">
                <a16:creationId xmlns:a16="http://schemas.microsoft.com/office/drawing/2014/main" id="{BC26BBC2-E07E-9739-DF55-3C631F597AD2}"/>
              </a:ext>
            </a:extLst>
          </p:cNvPr>
          <p:cNvSpPr txBox="1">
            <a:spLocks noChangeArrowheads="1"/>
          </p:cNvSpPr>
          <p:nvPr/>
        </p:nvSpPr>
        <p:spPr bwMode="auto">
          <a:xfrm>
            <a:off x="6553655" y="992189"/>
            <a:ext cx="2238581"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1400">
                <a:latin typeface="Century Gothic"/>
              </a:rPr>
              <a:t>Please send your child </a:t>
            </a:r>
            <a:endParaRPr lang="en-GB" altLang="en-US" sz="1400">
              <a:latin typeface="Century Gothic" panose="020B0502020202020204" pitchFamily="34" charset="0"/>
            </a:endParaRPr>
          </a:p>
          <a:p>
            <a:pPr>
              <a:spcBef>
                <a:spcPct val="0"/>
              </a:spcBef>
              <a:buFontTx/>
              <a:buNone/>
            </a:pPr>
            <a:r>
              <a:rPr lang="en-GB" altLang="en-US" sz="1400">
                <a:latin typeface="Century Gothic"/>
              </a:rPr>
              <a:t>with a coat everyday </a:t>
            </a:r>
          </a:p>
          <a:p>
            <a:pPr>
              <a:spcBef>
                <a:spcPct val="0"/>
              </a:spcBef>
              <a:buFontTx/>
              <a:buNone/>
            </a:pPr>
            <a:r>
              <a:rPr lang="en-GB" altLang="en-US" sz="1400">
                <a:latin typeface="Century Gothic"/>
              </a:rPr>
              <a:t>regardless of weather.</a:t>
            </a:r>
          </a:p>
          <a:p>
            <a:pPr>
              <a:spcBef>
                <a:spcPct val="0"/>
              </a:spcBef>
              <a:buFontTx/>
              <a:buNone/>
            </a:pPr>
            <a:r>
              <a:rPr lang="en-US" altLang="en-US" sz="1400">
                <a:latin typeface="Century Gothic"/>
              </a:rPr>
              <a:t>Hats/gloves for winter </a:t>
            </a:r>
          </a:p>
          <a:p>
            <a:pPr>
              <a:spcBef>
                <a:spcPct val="0"/>
              </a:spcBef>
              <a:buFontTx/>
              <a:buNone/>
            </a:pPr>
            <a:r>
              <a:rPr lang="en-US" altLang="en-US" sz="1400">
                <a:latin typeface="Century Gothic"/>
              </a:rPr>
              <a:t>and sunhats and sun cream for spring/summer.</a:t>
            </a:r>
          </a:p>
          <a:p>
            <a:pPr>
              <a:spcBef>
                <a:spcPct val="0"/>
              </a:spcBef>
              <a:buFontTx/>
              <a:buNone/>
            </a:pPr>
            <a:endParaRPr lang="en-GB" altLang="en-US" sz="1400">
              <a:latin typeface="Century Gothic" panose="020B0502020202020204" pitchFamily="34" charset="0"/>
            </a:endParaRPr>
          </a:p>
          <a:p>
            <a:pPr>
              <a:spcBef>
                <a:spcPct val="0"/>
              </a:spcBef>
              <a:buFontTx/>
              <a:buNone/>
            </a:pPr>
            <a:r>
              <a:rPr lang="en-GB" altLang="en-US" sz="1400">
                <a:latin typeface="Century Gothic"/>
              </a:rPr>
              <a:t>Please send your child</a:t>
            </a:r>
          </a:p>
          <a:p>
            <a:pPr>
              <a:spcBef>
                <a:spcPct val="0"/>
              </a:spcBef>
              <a:buNone/>
            </a:pPr>
            <a:r>
              <a:rPr lang="en-GB" altLang="en-US" sz="1400">
                <a:latin typeface="Century Gothic"/>
              </a:rPr>
              <a:t>with a fruit snack and </a:t>
            </a:r>
          </a:p>
          <a:p>
            <a:pPr>
              <a:spcBef>
                <a:spcPct val="0"/>
              </a:spcBef>
              <a:buFontTx/>
              <a:buNone/>
            </a:pPr>
            <a:r>
              <a:rPr lang="en-GB" altLang="en-US" sz="1400">
                <a:latin typeface="Century Gothic"/>
              </a:rPr>
              <a:t>a water bottle</a:t>
            </a:r>
          </a:p>
          <a:p>
            <a:pPr>
              <a:spcBef>
                <a:spcPct val="0"/>
              </a:spcBef>
              <a:buNone/>
            </a:pPr>
            <a:r>
              <a:rPr lang="en-GB" altLang="en-US" sz="1400">
                <a:latin typeface="Century Gothic"/>
              </a:rPr>
              <a:t>everyday </a:t>
            </a:r>
            <a:endParaRPr lang="en-GB" altLang="en-US" sz="1400">
              <a:latin typeface="Century Gothic" panose="020B0502020202020204" pitchFamily="34" charset="0"/>
            </a:endParaRPr>
          </a:p>
          <a:p>
            <a:pPr>
              <a:spcBef>
                <a:spcPct val="0"/>
              </a:spcBef>
              <a:buFontTx/>
              <a:buNone/>
            </a:pPr>
            <a:endParaRPr lang="en-GB" altLang="en-US" sz="1400">
              <a:latin typeface="Century Gothic" panose="020B0502020202020204" pitchFamily="34" charset="0"/>
            </a:endParaRPr>
          </a:p>
          <a:p>
            <a:pPr>
              <a:spcBef>
                <a:spcPct val="0"/>
              </a:spcBef>
              <a:buFontTx/>
              <a:buNone/>
            </a:pPr>
            <a:endParaRPr lang="en-GB" altLang="en-US" sz="1400">
              <a:latin typeface="Century Gothic" panose="020B0502020202020204" pitchFamily="34" charset="0"/>
            </a:endParaRPr>
          </a:p>
          <a:p>
            <a:pPr>
              <a:spcBef>
                <a:spcPct val="0"/>
              </a:spcBef>
              <a:buNone/>
            </a:pPr>
            <a:r>
              <a:rPr lang="en-GB" altLang="en-US" sz="1400">
                <a:latin typeface="Century Gothic"/>
              </a:rPr>
              <a:t>Please make sure your </a:t>
            </a:r>
            <a:endParaRPr lang="en-GB" altLang="en-US" sz="1400">
              <a:latin typeface="Century Gothic" panose="020B0502020202020204" pitchFamily="34" charset="0"/>
            </a:endParaRPr>
          </a:p>
          <a:p>
            <a:pPr>
              <a:spcBef>
                <a:spcPct val="0"/>
              </a:spcBef>
              <a:buFontTx/>
              <a:buNone/>
            </a:pPr>
            <a:r>
              <a:rPr lang="en-GB" altLang="en-US" sz="1400">
                <a:latin typeface="Century Gothic"/>
              </a:rPr>
              <a:t>child’s reading diary is</a:t>
            </a:r>
          </a:p>
          <a:p>
            <a:pPr>
              <a:spcBef>
                <a:spcPct val="0"/>
              </a:spcBef>
              <a:buNone/>
            </a:pPr>
            <a:r>
              <a:rPr lang="en-GB" altLang="en-US" sz="1400">
                <a:latin typeface="Century Gothic"/>
              </a:rPr>
              <a:t>in school daily. </a:t>
            </a:r>
            <a:endParaRPr lang="en-GB" altLang="en-US" sz="1400">
              <a:latin typeface="Century Gothic" panose="020B0502020202020204" pitchFamily="34" charset="0"/>
            </a:endParaRPr>
          </a:p>
          <a:p>
            <a:pPr>
              <a:spcBef>
                <a:spcPct val="0"/>
              </a:spcBef>
              <a:buFontTx/>
              <a:buNone/>
            </a:pPr>
            <a:endParaRPr lang="en-GB" altLang="en-US" sz="1400">
              <a:latin typeface="Century Gothic" panose="020B0502020202020204" pitchFamily="34" charset="0"/>
            </a:endParaRPr>
          </a:p>
          <a:p>
            <a:pPr>
              <a:spcBef>
                <a:spcPct val="0"/>
              </a:spcBef>
              <a:buNone/>
            </a:pPr>
            <a:r>
              <a:rPr lang="en-GB" altLang="en-US" sz="1400">
                <a:latin typeface="Century Gothic"/>
              </a:rPr>
              <a:t>  </a:t>
            </a:r>
            <a:endParaRPr lang="en-GB" altLang="en-US" sz="1400">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E73D88-DB1F-6C49-B12E-BE5DD86D9865}"/>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5" name="Picture 4" descr="Mapac - Schoolwear, Workwear, Sportswear, Promotional Products or ...">
            <a:hlinkClick r:id="rId2"/>
            <a:extLst>
              <a:ext uri="{FF2B5EF4-FFF2-40B4-BE49-F238E27FC236}">
                <a16:creationId xmlns:a16="http://schemas.microsoft.com/office/drawing/2014/main" id="{BFCE8A1E-0B33-78C3-FD0B-6A927C841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
            <a:extLst>
              <a:ext uri="{FF2B5EF4-FFF2-40B4-BE49-F238E27FC236}">
                <a16:creationId xmlns:a16="http://schemas.microsoft.com/office/drawing/2014/main" id="{6EAC5BB5-F7F4-FC5E-2A45-86470CA9FA90}"/>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8437" name="Rectangle 2">
            <a:extLst>
              <a:ext uri="{FF2B5EF4-FFF2-40B4-BE49-F238E27FC236}">
                <a16:creationId xmlns:a16="http://schemas.microsoft.com/office/drawing/2014/main" id="{2C0CC7EE-1ED5-8EC2-875A-301BA4867E0E}"/>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18438" name="Rectangle 2">
            <a:extLst>
              <a:ext uri="{FF2B5EF4-FFF2-40B4-BE49-F238E27FC236}">
                <a16:creationId xmlns:a16="http://schemas.microsoft.com/office/drawing/2014/main" id="{16C8BC4B-6C88-1C0F-9388-C7223BC3860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TextBox 4">
            <a:extLst>
              <a:ext uri="{FF2B5EF4-FFF2-40B4-BE49-F238E27FC236}">
                <a16:creationId xmlns:a16="http://schemas.microsoft.com/office/drawing/2014/main" id="{D0F7490B-5499-8461-2476-724793EAD536}"/>
              </a:ext>
            </a:extLst>
          </p:cNvPr>
          <p:cNvSpPr txBox="1"/>
          <p:nvPr/>
        </p:nvSpPr>
        <p:spPr>
          <a:xfrm>
            <a:off x="457777" y="395287"/>
            <a:ext cx="8528297" cy="5693866"/>
          </a:xfrm>
          <a:prstGeom prst="rect">
            <a:avLst/>
          </a:prstGeom>
          <a:noFill/>
        </p:spPr>
        <p:txBody>
          <a:bodyPr wrap="none" lIns="91440" tIns="45720" rIns="91440" bIns="45720" anchor="t">
            <a:spAutoFit/>
          </a:bodyPr>
          <a:lstStyle/>
          <a:p>
            <a:pPr>
              <a:defRPr/>
            </a:pPr>
            <a:r>
              <a:rPr lang="en-GB" sz="1400">
                <a:latin typeface="Century Gothic" panose="020B0502020202020204" pitchFamily="34" charset="0"/>
              </a:rPr>
              <a:t>Reading in school</a:t>
            </a:r>
          </a:p>
          <a:p>
            <a:pPr>
              <a:defRPr/>
            </a:pPr>
            <a:endParaRPr lang="en-GB" sz="1400">
              <a:latin typeface="Century Gothic" panose="020B0502020202020204" pitchFamily="34" charset="0"/>
            </a:endParaRPr>
          </a:p>
          <a:p>
            <a:pPr>
              <a:defRPr/>
            </a:pPr>
            <a:r>
              <a:rPr lang="en-US" sz="1400">
                <a:latin typeface="Century Gothic" panose="020B0502020202020204" pitchFamily="34" charset="0"/>
              </a:rPr>
              <a:t>Reading skills are taught daily.</a:t>
            </a:r>
          </a:p>
          <a:p>
            <a:pPr>
              <a:defRPr/>
            </a:pPr>
            <a:r>
              <a:rPr lang="en-GB" sz="1400">
                <a:latin typeface="Century Gothic" panose="020B0502020202020204" pitchFamily="34" charset="0"/>
              </a:rPr>
              <a:t> </a:t>
            </a:r>
          </a:p>
          <a:p>
            <a:pPr>
              <a:defRPr/>
            </a:pPr>
            <a:endParaRPr lang="en-GB" sz="1400">
              <a:latin typeface="Century Gothic" panose="020B0502020202020204" pitchFamily="34" charset="0"/>
            </a:endParaRPr>
          </a:p>
          <a:p>
            <a:pPr marL="285750" indent="-285750">
              <a:buFont typeface="Arial" panose="020B0604020202020204" pitchFamily="34" charset="0"/>
              <a:buChar char="•"/>
              <a:defRPr/>
            </a:pPr>
            <a:r>
              <a:rPr lang="en-GB" sz="1400">
                <a:latin typeface="Century Gothic" panose="020B0502020202020204" pitchFamily="34" charset="0"/>
              </a:rPr>
              <a:t> All children will read in school at least once a week.</a:t>
            </a:r>
          </a:p>
          <a:p>
            <a:pPr marL="285750" indent="-285750">
              <a:buFont typeface="Arial" panose="020B0604020202020204" pitchFamily="34" charset="0"/>
              <a:buChar char="•"/>
              <a:defRPr/>
            </a:pPr>
            <a:r>
              <a:rPr lang="en-GB" sz="1400">
                <a:latin typeface="Century Gothic" panose="020B0502020202020204" pitchFamily="34" charset="0"/>
              </a:rPr>
              <a:t> A reading session includes:</a:t>
            </a:r>
          </a:p>
          <a:p>
            <a:pPr>
              <a:defRPr/>
            </a:pPr>
            <a:r>
              <a:rPr lang="en-GB" sz="1400">
                <a:latin typeface="Century Gothic" panose="020B0502020202020204" pitchFamily="34" charset="0"/>
              </a:rPr>
              <a:t>                  - word reading and definitions of new vocabulary.</a:t>
            </a:r>
          </a:p>
          <a:p>
            <a:pPr>
              <a:defRPr/>
            </a:pPr>
            <a:r>
              <a:rPr lang="en-GB" sz="1400">
                <a:latin typeface="Century Gothic" panose="020B0502020202020204" pitchFamily="34" charset="0"/>
              </a:rPr>
              <a:t>                  - prediction skills based on the child’s knowledge of the text.</a:t>
            </a:r>
          </a:p>
          <a:p>
            <a:pPr>
              <a:defRPr/>
            </a:pPr>
            <a:r>
              <a:rPr lang="en-GB" sz="1400">
                <a:latin typeface="Century Gothic" panose="020B0502020202020204" pitchFamily="34" charset="0"/>
              </a:rPr>
              <a:t>                  - comprehension including inference.</a:t>
            </a:r>
          </a:p>
          <a:p>
            <a:pPr>
              <a:defRPr/>
            </a:pPr>
            <a:endParaRPr lang="en-GB" sz="1400">
              <a:latin typeface="Century Gothic" panose="020B0502020202020204" pitchFamily="34" charset="0"/>
            </a:endParaRPr>
          </a:p>
          <a:p>
            <a:pPr>
              <a:defRPr/>
            </a:pPr>
            <a:r>
              <a:rPr lang="en-GB" sz="1400">
                <a:latin typeface="Century Gothic" panose="020B0502020202020204" pitchFamily="34" charset="0"/>
              </a:rPr>
              <a:t>Reading at home</a:t>
            </a:r>
          </a:p>
          <a:p>
            <a:pPr>
              <a:defRPr/>
            </a:pPr>
            <a:endParaRPr lang="en-GB" sz="1400">
              <a:latin typeface="Century Gothic" panose="020B0502020202020204" pitchFamily="34" charset="0"/>
            </a:endParaRPr>
          </a:p>
          <a:p>
            <a:pPr marL="285750" indent="-285750">
              <a:buFont typeface="Arial" panose="020B0604020202020204" pitchFamily="34" charset="0"/>
              <a:buChar char="•"/>
              <a:defRPr/>
            </a:pPr>
            <a:r>
              <a:rPr lang="en-GB" sz="1400">
                <a:latin typeface="Century Gothic"/>
              </a:rPr>
              <a:t>Try and read for</a:t>
            </a:r>
            <a:r>
              <a:rPr lang="en-GB" sz="1400" b="1">
                <a:latin typeface="Century Gothic"/>
              </a:rPr>
              <a:t> 10-15 minutes daily- </a:t>
            </a:r>
            <a:r>
              <a:rPr lang="en-GB" sz="1400">
                <a:latin typeface="Century Gothic"/>
              </a:rPr>
              <a:t>keep it fun. </a:t>
            </a:r>
          </a:p>
          <a:p>
            <a:pPr marL="285750" indent="-285750">
              <a:buFont typeface="Arial" panose="020B0604020202020204" pitchFamily="34" charset="0"/>
              <a:buChar char="•"/>
              <a:defRPr/>
            </a:pPr>
            <a:r>
              <a:rPr lang="en-US" sz="1400">
                <a:latin typeface="Century Gothic"/>
              </a:rPr>
              <a:t>R</a:t>
            </a:r>
            <a:r>
              <a:rPr lang="en-GB" sz="1400" err="1">
                <a:latin typeface="Century Gothic"/>
              </a:rPr>
              <a:t>eading</a:t>
            </a:r>
            <a:r>
              <a:rPr lang="en-GB" sz="1400">
                <a:latin typeface="Century Gothic"/>
              </a:rPr>
              <a:t> Records to be in school everyday.</a:t>
            </a:r>
          </a:p>
          <a:p>
            <a:pPr marL="285750" indent="-285750">
              <a:buFont typeface="Arial" panose="020B0604020202020204" pitchFamily="34" charset="0"/>
              <a:buChar char="•"/>
              <a:defRPr/>
            </a:pPr>
            <a:r>
              <a:rPr lang="en-GB" sz="1400" b="1">
                <a:latin typeface="Century Gothic"/>
              </a:rPr>
              <a:t>Please sign and / or comment in your child’s reading record each time </a:t>
            </a:r>
            <a:endParaRPr lang="en-GB" sz="1400" b="1">
              <a:latin typeface="Century Gothic" panose="020B0502020202020204" pitchFamily="34" charset="0"/>
            </a:endParaRPr>
          </a:p>
          <a:p>
            <a:pPr>
              <a:defRPr/>
            </a:pPr>
            <a:r>
              <a:rPr lang="en-GB" sz="1400">
                <a:latin typeface="Century Gothic"/>
              </a:rPr>
              <a:t>     </a:t>
            </a:r>
            <a:r>
              <a:rPr lang="en-GB" sz="1400" b="1">
                <a:latin typeface="Century Gothic"/>
              </a:rPr>
              <a:t>you read. </a:t>
            </a:r>
            <a:r>
              <a:rPr lang="en-GB" sz="1400">
                <a:latin typeface="Century Gothic"/>
              </a:rPr>
              <a:t>Please refer to our parents' guide to support. </a:t>
            </a:r>
            <a:endParaRPr lang="en-GB" sz="1400">
              <a:latin typeface="Century Gothic" panose="020B0502020202020204" pitchFamily="34" charset="0"/>
            </a:endParaRPr>
          </a:p>
          <a:p>
            <a:pPr marL="285750" indent="-285750">
              <a:buFont typeface="Arial" panose="020B0604020202020204" pitchFamily="34" charset="0"/>
              <a:buChar char="•"/>
              <a:defRPr/>
            </a:pPr>
            <a:r>
              <a:rPr lang="en-GB" sz="1400">
                <a:latin typeface="Century Gothic" panose="020B0502020202020204" pitchFamily="34" charset="0"/>
              </a:rPr>
              <a:t>Try and encourage your child to read a variety of different texts / genres</a:t>
            </a:r>
          </a:p>
          <a:p>
            <a:pPr marL="285750" indent="-285750">
              <a:buFont typeface="Arial" panose="020B0604020202020204" pitchFamily="34" charset="0"/>
              <a:buChar char="•"/>
              <a:defRPr/>
            </a:pPr>
            <a:r>
              <a:rPr lang="en-GB" sz="1400">
                <a:latin typeface="Century Gothic" panose="020B0502020202020204" pitchFamily="34" charset="0"/>
              </a:rPr>
              <a:t>Keeping reading to your child- explore new vocabulary together and </a:t>
            </a:r>
          </a:p>
          <a:p>
            <a:pPr>
              <a:defRPr/>
            </a:pPr>
            <a:r>
              <a:rPr lang="en-GB" sz="1400">
                <a:latin typeface="Century Gothic" panose="020B0502020202020204" pitchFamily="34" charset="0"/>
              </a:rPr>
              <a:t>     model intonation.  </a:t>
            </a:r>
          </a:p>
          <a:p>
            <a:pPr marL="285750" indent="-285750">
              <a:buFont typeface="Arial" panose="020B0604020202020204" pitchFamily="34" charset="0"/>
              <a:buChar char="•"/>
              <a:defRPr/>
            </a:pPr>
            <a:r>
              <a:rPr lang="en-US" sz="1400">
                <a:latin typeface="Century Gothic" panose="020B0502020202020204" pitchFamily="34" charset="0"/>
              </a:rPr>
              <a:t> Please ensure reading books are in school, available to change on a Tuesday and a Friday </a:t>
            </a:r>
          </a:p>
          <a:p>
            <a:pPr>
              <a:defRPr/>
            </a:pPr>
            <a:r>
              <a:rPr lang="en-US" sz="1400">
                <a:latin typeface="Century Gothic" panose="020B0502020202020204" pitchFamily="34" charset="0"/>
              </a:rPr>
              <a:t>      should they need to. </a:t>
            </a:r>
          </a:p>
          <a:p>
            <a:pPr marL="285750" indent="-285750">
              <a:buFont typeface="Arial" panose="020B0604020202020204" pitchFamily="34" charset="0"/>
              <a:buChar char="•"/>
              <a:defRPr/>
            </a:pPr>
            <a:r>
              <a:rPr lang="en-US" sz="1400">
                <a:latin typeface="Century Gothic" panose="020B0502020202020204" pitchFamily="34" charset="0"/>
              </a:rPr>
              <a:t>Teachers will benchmark the children termly or when they feel they are ready to move up a</a:t>
            </a:r>
          </a:p>
          <a:p>
            <a:pPr>
              <a:defRPr/>
            </a:pPr>
            <a:r>
              <a:rPr lang="en-US" sz="1400">
                <a:latin typeface="Century Gothic" panose="020B0502020202020204" pitchFamily="34" charset="0"/>
              </a:rPr>
              <a:t>      book band.  Teachers will record this in the Reading Record when this has been completed. </a:t>
            </a:r>
          </a:p>
          <a:p>
            <a:pPr marL="285750" indent="-285750">
              <a:buFont typeface="Arial" panose="020B0604020202020204" pitchFamily="34" charset="0"/>
              <a:buChar char="•"/>
              <a:defRPr/>
            </a:pPr>
            <a:r>
              <a:rPr lang="en-US" sz="1400">
                <a:latin typeface="Century Gothic" panose="020B0502020202020204" pitchFamily="34" charset="0"/>
              </a:rPr>
              <a:t>The targets on the back of the Reading Record are designed to guide you in supporting your</a:t>
            </a:r>
          </a:p>
          <a:p>
            <a:pPr>
              <a:defRPr/>
            </a:pPr>
            <a:r>
              <a:rPr lang="en-US" sz="1400">
                <a:latin typeface="Century Gothic" panose="020B0502020202020204" pitchFamily="34" charset="0"/>
              </a:rPr>
              <a:t>      child’s reading at home. </a:t>
            </a:r>
            <a:endParaRPr lang="en-GB" sz="1400">
              <a:latin typeface="Century Gothic" panose="020B0502020202020204" pitchFamily="34" charset="0"/>
            </a:endParaRPr>
          </a:p>
        </p:txBody>
      </p:sp>
      <p:pic>
        <p:nvPicPr>
          <p:cNvPr id="2" name="Picture 1">
            <a:extLst>
              <a:ext uri="{FF2B5EF4-FFF2-40B4-BE49-F238E27FC236}">
                <a16:creationId xmlns:a16="http://schemas.microsoft.com/office/drawing/2014/main" id="{0D03963B-BB90-46FA-8433-2ADDC4D74D6D}"/>
              </a:ext>
            </a:extLst>
          </p:cNvPr>
          <p:cNvPicPr>
            <a:picLocks noChangeAspect="1"/>
          </p:cNvPicPr>
          <p:nvPr/>
        </p:nvPicPr>
        <p:blipFill>
          <a:blip r:embed="rId4"/>
          <a:stretch>
            <a:fillRect/>
          </a:stretch>
        </p:blipFill>
        <p:spPr>
          <a:xfrm>
            <a:off x="6793076" y="457200"/>
            <a:ext cx="1865538" cy="14753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0C382-86EE-38FA-7828-96B6B391407A}"/>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9459" name="Picture 4" descr="Mapac - Schoolwear, Workwear, Sportswear, Promotional Products or ...">
            <a:hlinkClick r:id="rId2"/>
            <a:extLst>
              <a:ext uri="{FF2B5EF4-FFF2-40B4-BE49-F238E27FC236}">
                <a16:creationId xmlns:a16="http://schemas.microsoft.com/office/drawing/2014/main" id="{397FC658-1F36-0348-887F-D1E9F1646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
            <a:extLst>
              <a:ext uri="{FF2B5EF4-FFF2-40B4-BE49-F238E27FC236}">
                <a16:creationId xmlns:a16="http://schemas.microsoft.com/office/drawing/2014/main" id="{F3891501-1FA0-9787-6974-05D909F79FA0}"/>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9461" name="Rectangle 2">
            <a:extLst>
              <a:ext uri="{FF2B5EF4-FFF2-40B4-BE49-F238E27FC236}">
                <a16:creationId xmlns:a16="http://schemas.microsoft.com/office/drawing/2014/main" id="{DAE70A79-C390-86A8-D3F2-FC981FB8700F}"/>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19462" name="Rectangle 2">
            <a:extLst>
              <a:ext uri="{FF2B5EF4-FFF2-40B4-BE49-F238E27FC236}">
                <a16:creationId xmlns:a16="http://schemas.microsoft.com/office/drawing/2014/main" id="{B9BB161C-E706-F475-BCDF-0723DFB675E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9463" name="TextBox 4">
            <a:extLst>
              <a:ext uri="{FF2B5EF4-FFF2-40B4-BE49-F238E27FC236}">
                <a16:creationId xmlns:a16="http://schemas.microsoft.com/office/drawing/2014/main" id="{667A44DA-AD11-808D-85CB-3857D1EEC6C2}"/>
              </a:ext>
            </a:extLst>
          </p:cNvPr>
          <p:cNvSpPr txBox="1">
            <a:spLocks noChangeArrowheads="1"/>
          </p:cNvSpPr>
          <p:nvPr/>
        </p:nvSpPr>
        <p:spPr bwMode="auto">
          <a:xfrm>
            <a:off x="2484438" y="546100"/>
            <a:ext cx="372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latin typeface="Century Gothic" panose="020B0502020202020204" pitchFamily="34" charset="0"/>
              </a:rPr>
              <a:t>Phonics and spelling</a:t>
            </a:r>
          </a:p>
        </p:txBody>
      </p:sp>
      <p:sp>
        <p:nvSpPr>
          <p:cNvPr id="3" name="TextBox 2">
            <a:extLst>
              <a:ext uri="{FF2B5EF4-FFF2-40B4-BE49-F238E27FC236}">
                <a16:creationId xmlns:a16="http://schemas.microsoft.com/office/drawing/2014/main" id="{68B65B13-F6D5-CBFD-62FB-A3C1F61A5742}"/>
              </a:ext>
            </a:extLst>
          </p:cNvPr>
          <p:cNvSpPr txBox="1"/>
          <p:nvPr/>
        </p:nvSpPr>
        <p:spPr>
          <a:xfrm>
            <a:off x="2147888" y="1465263"/>
            <a:ext cx="5762625" cy="3692525"/>
          </a:xfrm>
          <a:prstGeom prst="rect">
            <a:avLst/>
          </a:prstGeom>
          <a:noFill/>
        </p:spPr>
        <p:txBody>
          <a:bodyPr>
            <a:spAutoFit/>
          </a:bodyPr>
          <a:lstStyle/>
          <a:p>
            <a:pPr marL="285750" indent="-285750">
              <a:buFontTx/>
              <a:buChar char="-"/>
              <a:defRPr/>
            </a:pPr>
            <a:r>
              <a:rPr lang="en-GB">
                <a:latin typeface="Century Gothic" panose="020B0502020202020204" pitchFamily="34" charset="0"/>
              </a:rPr>
              <a:t>Phonics and spelling is taught daily.</a:t>
            </a:r>
          </a:p>
          <a:p>
            <a:pPr>
              <a:defRPr/>
            </a:pPr>
            <a:endParaRPr lang="en-GB">
              <a:latin typeface="Century Gothic" panose="020B0502020202020204" pitchFamily="34" charset="0"/>
            </a:endParaRPr>
          </a:p>
          <a:p>
            <a:pPr marL="285750" indent="-285750">
              <a:buFontTx/>
              <a:buChar char="-"/>
              <a:defRPr/>
            </a:pPr>
            <a:r>
              <a:rPr lang="en-GB">
                <a:latin typeface="Century Gothic" panose="020B0502020202020204" pitchFamily="34" charset="0"/>
              </a:rPr>
              <a:t>The children learn to apply their phonics knowledge in spelling unknown words.</a:t>
            </a:r>
          </a:p>
          <a:p>
            <a:pPr marL="285750" indent="-285750">
              <a:buFontTx/>
              <a:buChar char="-"/>
              <a:defRPr/>
            </a:pPr>
            <a:endParaRPr lang="en-GB">
              <a:latin typeface="Century Gothic" panose="020B0502020202020204" pitchFamily="34" charset="0"/>
            </a:endParaRPr>
          </a:p>
          <a:p>
            <a:pPr marL="285750" indent="-285750">
              <a:buFontTx/>
              <a:buChar char="-"/>
              <a:defRPr/>
            </a:pPr>
            <a:r>
              <a:rPr lang="en-GB">
                <a:latin typeface="Century Gothic" panose="020B0502020202020204" pitchFamily="34" charset="0"/>
              </a:rPr>
              <a:t>The children learn spellings by understanding and applying common spelling rules.</a:t>
            </a:r>
          </a:p>
          <a:p>
            <a:pPr marL="285750" indent="-285750">
              <a:buFontTx/>
              <a:buChar char="-"/>
              <a:defRPr/>
            </a:pPr>
            <a:endParaRPr lang="en-GB">
              <a:latin typeface="Century Gothic" panose="020B0502020202020204" pitchFamily="34" charset="0"/>
            </a:endParaRPr>
          </a:p>
          <a:p>
            <a:pPr marL="285750" indent="-285750">
              <a:buFontTx/>
              <a:buChar char="-"/>
              <a:defRPr/>
            </a:pPr>
            <a:r>
              <a:rPr lang="en-GB">
                <a:latin typeface="Century Gothic" panose="020B0502020202020204" pitchFamily="34" charset="0"/>
              </a:rPr>
              <a:t>Words and sounds of the week are displayed in all classrooms.</a:t>
            </a:r>
          </a:p>
          <a:p>
            <a:pPr marL="285750" indent="-285750">
              <a:buFontTx/>
              <a:buChar char="-"/>
              <a:defRPr/>
            </a:pPr>
            <a:endParaRPr lang="en-GB">
              <a:latin typeface="Century Gothic" panose="020B0502020202020204" pitchFamily="34" charset="0"/>
            </a:endParaRPr>
          </a:p>
          <a:p>
            <a:pPr marL="285750" indent="-285750">
              <a:buFontTx/>
              <a:buChar char="-"/>
              <a:defRPr/>
            </a:pPr>
            <a:r>
              <a:rPr lang="en-GB">
                <a:latin typeface="Century Gothic" panose="020B0502020202020204" pitchFamily="34" charset="0"/>
              </a:rPr>
              <a:t>Every month, the weekly phonics and spelling focus will be updated on the website.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A22864-20B2-FA7A-A5FE-B50EA631E71F}"/>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483" name="Picture 4" descr="Mapac - Schoolwear, Workwear, Sportswear, Promotional Products or ...">
            <a:hlinkClick r:id="rId2"/>
            <a:extLst>
              <a:ext uri="{FF2B5EF4-FFF2-40B4-BE49-F238E27FC236}">
                <a16:creationId xmlns:a16="http://schemas.microsoft.com/office/drawing/2014/main" id="{D22AF3B4-CA24-DA84-099A-38E5A76C8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
            <a:extLst>
              <a:ext uri="{FF2B5EF4-FFF2-40B4-BE49-F238E27FC236}">
                <a16:creationId xmlns:a16="http://schemas.microsoft.com/office/drawing/2014/main" id="{DD7AA208-89B0-E4FA-372E-BBE768135518}"/>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20485" name="Rectangle 2">
            <a:extLst>
              <a:ext uri="{FF2B5EF4-FFF2-40B4-BE49-F238E27FC236}">
                <a16:creationId xmlns:a16="http://schemas.microsoft.com/office/drawing/2014/main" id="{4D746107-7EC6-6D25-A448-2AE4F69FE0E2}"/>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20486" name="Rectangle 2">
            <a:extLst>
              <a:ext uri="{FF2B5EF4-FFF2-40B4-BE49-F238E27FC236}">
                <a16:creationId xmlns:a16="http://schemas.microsoft.com/office/drawing/2014/main" id="{635D1F11-A61E-A197-D56A-CCC0B7B0A57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0487" name="TextBox 4">
            <a:extLst>
              <a:ext uri="{FF2B5EF4-FFF2-40B4-BE49-F238E27FC236}">
                <a16:creationId xmlns:a16="http://schemas.microsoft.com/office/drawing/2014/main" id="{9CA3AA5F-A9D4-140F-4D51-AD3CBC183589}"/>
              </a:ext>
            </a:extLst>
          </p:cNvPr>
          <p:cNvSpPr txBox="1">
            <a:spLocks noChangeArrowheads="1"/>
          </p:cNvSpPr>
          <p:nvPr/>
        </p:nvSpPr>
        <p:spPr bwMode="auto">
          <a:xfrm>
            <a:off x="2484438" y="546100"/>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latin typeface="Century Gothic" panose="020B0502020202020204" pitchFamily="34" charset="0"/>
              </a:rPr>
              <a:t>           Maths </a:t>
            </a:r>
          </a:p>
        </p:txBody>
      </p:sp>
      <p:sp>
        <p:nvSpPr>
          <p:cNvPr id="3" name="TextBox 2">
            <a:extLst>
              <a:ext uri="{FF2B5EF4-FFF2-40B4-BE49-F238E27FC236}">
                <a16:creationId xmlns:a16="http://schemas.microsoft.com/office/drawing/2014/main" id="{497E105B-CC0E-CE63-AF01-152970513B46}"/>
              </a:ext>
            </a:extLst>
          </p:cNvPr>
          <p:cNvSpPr txBox="1"/>
          <p:nvPr/>
        </p:nvSpPr>
        <p:spPr>
          <a:xfrm>
            <a:off x="865936" y="1465263"/>
            <a:ext cx="7332661" cy="50783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en-GB">
                <a:latin typeface="Century Gothic" panose="020B0502020202020204" pitchFamily="34" charset="0"/>
              </a:rPr>
              <a:t>We base our maths learning on a teaching and learning approach called Maths Mastery.</a:t>
            </a:r>
          </a:p>
          <a:p>
            <a:pPr marL="285750" indent="-285750">
              <a:buFont typeface="Arial" panose="020B0604020202020204" pitchFamily="34" charset="0"/>
              <a:buChar char="•"/>
              <a:defRPr/>
            </a:pPr>
            <a:endParaRPr lang="en-GB">
              <a:latin typeface="Century Gothic" panose="020B0502020202020204" pitchFamily="34" charset="0"/>
            </a:endParaRPr>
          </a:p>
          <a:p>
            <a:pPr marL="285750" indent="-285750">
              <a:buFont typeface="Arial" panose="020B0604020202020204" pitchFamily="34" charset="0"/>
              <a:buChar char="•"/>
              <a:defRPr/>
            </a:pPr>
            <a:r>
              <a:rPr lang="en-GB">
                <a:latin typeface="Century Gothic"/>
              </a:rPr>
              <a:t>Maths Mastery aims to develop a deep understanding of maths, so rather than memorising facts the children can apply their mathematical knowledge effectively in a range of problem solving scenarios.</a:t>
            </a:r>
          </a:p>
          <a:p>
            <a:pPr marL="285750" indent="-285750">
              <a:buFont typeface="Arial" panose="020B0604020202020204" pitchFamily="34" charset="0"/>
              <a:buChar char="•"/>
              <a:defRPr/>
            </a:pPr>
            <a:endParaRPr lang="en-GB">
              <a:latin typeface="Century Gothic" panose="020B0502020202020204" pitchFamily="34" charset="0"/>
            </a:endParaRPr>
          </a:p>
          <a:p>
            <a:pPr marL="285750" indent="-285750">
              <a:buFont typeface="Arial" panose="020B0604020202020204" pitchFamily="34" charset="0"/>
              <a:buChar char="•"/>
              <a:defRPr/>
            </a:pPr>
            <a:r>
              <a:rPr lang="en-GB">
                <a:latin typeface="Century Gothic"/>
              </a:rPr>
              <a:t>We record our maths in a variety of different ways: in books, on whiteboards and through photographic evidence.</a:t>
            </a:r>
          </a:p>
          <a:p>
            <a:pPr marL="285750" indent="-285750">
              <a:buFont typeface="Arial" panose="020B0604020202020204" pitchFamily="34" charset="0"/>
              <a:buChar char="•"/>
              <a:defRPr/>
            </a:pPr>
            <a:endParaRPr lang="en-US">
              <a:latin typeface="Century Gothic"/>
            </a:endParaRPr>
          </a:p>
          <a:p>
            <a:pPr marL="285750" indent="-285750">
              <a:buFont typeface="Arial" panose="020B0604020202020204" pitchFamily="34" charset="0"/>
              <a:buChar char="•"/>
              <a:defRPr/>
            </a:pPr>
            <a:r>
              <a:rPr lang="en-US">
                <a:latin typeface="Century Gothic"/>
              </a:rPr>
              <a:t>N</a:t>
            </a:r>
            <a:r>
              <a:rPr lang="en-GB" err="1">
                <a:latin typeface="Century Gothic"/>
              </a:rPr>
              <a:t>umbots</a:t>
            </a:r>
            <a:r>
              <a:rPr lang="en-GB">
                <a:latin typeface="Century Gothic"/>
              </a:rPr>
              <a:t> logins will be available during this term. These will be stuck into their Reading Records. </a:t>
            </a:r>
          </a:p>
          <a:p>
            <a:pPr marL="285750" indent="-285750">
              <a:buFont typeface="Arial" panose="020B0604020202020204" pitchFamily="34" charset="0"/>
              <a:buChar char="•"/>
              <a:defRPr/>
            </a:pPr>
            <a:endParaRPr lang="en-US">
              <a:latin typeface="Century Gothic"/>
            </a:endParaRPr>
          </a:p>
          <a:p>
            <a:pPr marL="285750" indent="-285750">
              <a:buFont typeface="Arial" panose="020B0604020202020204" pitchFamily="34" charset="0"/>
              <a:buChar char="•"/>
              <a:defRPr/>
            </a:pPr>
            <a:r>
              <a:rPr lang="en-US">
                <a:latin typeface="Century Gothic"/>
              </a:rPr>
              <a:t>We recommend the White Rose 1 minute  maths app.</a:t>
            </a:r>
          </a:p>
          <a:p>
            <a:pPr marL="285750" indent="-285750">
              <a:buFont typeface="Arial" panose="020B0604020202020204" pitchFamily="34" charset="0"/>
              <a:buChar char="•"/>
              <a:defRPr/>
            </a:pPr>
            <a:endParaRPr lang="en-GB">
              <a:latin typeface="Century Gothic"/>
            </a:endParaRPr>
          </a:p>
          <a:p>
            <a:pPr>
              <a:defRPr/>
            </a:pPr>
            <a:endParaRPr lang="en-US">
              <a:latin typeface="Century Gothic"/>
            </a:endParaRPr>
          </a:p>
          <a:p>
            <a:pPr>
              <a:defRPr/>
            </a:pP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CC731D-83AF-5E33-BD6B-E786330ABCA7}"/>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a:t>
            </a:r>
          </a:p>
        </p:txBody>
      </p:sp>
      <p:pic>
        <p:nvPicPr>
          <p:cNvPr id="15363" name="Picture 4" descr="Mapac - Schoolwear, Workwear, Sportswear, Promotional Products or ...">
            <a:hlinkClick r:id="rId2"/>
            <a:extLst>
              <a:ext uri="{FF2B5EF4-FFF2-40B4-BE49-F238E27FC236}">
                <a16:creationId xmlns:a16="http://schemas.microsoft.com/office/drawing/2014/main" id="{A3903D1F-61F8-539A-2017-CFF0CD7B5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a:extLst>
              <a:ext uri="{FF2B5EF4-FFF2-40B4-BE49-F238E27FC236}">
                <a16:creationId xmlns:a16="http://schemas.microsoft.com/office/drawing/2014/main" id="{B070D70F-8E69-FAC4-5194-D0034EE899C8}"/>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5365" name="Rectangle 2">
            <a:extLst>
              <a:ext uri="{FF2B5EF4-FFF2-40B4-BE49-F238E27FC236}">
                <a16:creationId xmlns:a16="http://schemas.microsoft.com/office/drawing/2014/main" id="{7C06031F-AEEC-34A6-8483-DE0A4E8E2ECA}"/>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15366" name="Rectangle 2">
            <a:extLst>
              <a:ext uri="{FF2B5EF4-FFF2-40B4-BE49-F238E27FC236}">
                <a16:creationId xmlns:a16="http://schemas.microsoft.com/office/drawing/2014/main" id="{3C1CCE9D-F5C5-0B0C-2EAE-38E8B57B88F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5367" name="TextBox 4">
            <a:extLst>
              <a:ext uri="{FF2B5EF4-FFF2-40B4-BE49-F238E27FC236}">
                <a16:creationId xmlns:a16="http://schemas.microsoft.com/office/drawing/2014/main" id="{A4CCCA05-E728-AD91-55E3-5779F40D3995}"/>
              </a:ext>
            </a:extLst>
          </p:cNvPr>
          <p:cNvSpPr txBox="1">
            <a:spLocks noChangeArrowheads="1"/>
          </p:cNvSpPr>
          <p:nvPr/>
        </p:nvSpPr>
        <p:spPr bwMode="auto">
          <a:xfrm>
            <a:off x="523875" y="395288"/>
            <a:ext cx="76017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latin typeface="Century Gothic" panose="020B0502020202020204" pitchFamily="34" charset="0"/>
              </a:rPr>
              <a:t>How we will keep you informed of your child’s progress and </a:t>
            </a:r>
          </a:p>
          <a:p>
            <a:pPr>
              <a:spcBef>
                <a:spcPct val="0"/>
              </a:spcBef>
              <a:buFontTx/>
              <a:buNone/>
            </a:pPr>
            <a:r>
              <a:rPr lang="en-GB" altLang="en-US" sz="2000">
                <a:latin typeface="Century Gothic" panose="020B0502020202020204" pitchFamily="34" charset="0"/>
              </a:rPr>
              <a:t>attainment:</a:t>
            </a:r>
          </a:p>
        </p:txBody>
      </p:sp>
      <p:sp>
        <p:nvSpPr>
          <p:cNvPr id="15368" name="TextBox 1">
            <a:extLst>
              <a:ext uri="{FF2B5EF4-FFF2-40B4-BE49-F238E27FC236}">
                <a16:creationId xmlns:a16="http://schemas.microsoft.com/office/drawing/2014/main" id="{2E39AC9D-E258-DC85-5BE7-02574E5FBD57}"/>
              </a:ext>
            </a:extLst>
          </p:cNvPr>
          <p:cNvSpPr txBox="1">
            <a:spLocks noChangeArrowheads="1"/>
          </p:cNvSpPr>
          <p:nvPr/>
        </p:nvSpPr>
        <p:spPr bwMode="auto">
          <a:xfrm>
            <a:off x="1187450" y="1341438"/>
            <a:ext cx="6553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Char char="-"/>
            </a:pPr>
            <a:r>
              <a:rPr lang="en-GB" altLang="en-US" sz="2000">
                <a:latin typeface="Century Gothic" panose="020B0502020202020204" pitchFamily="34" charset="0"/>
              </a:rPr>
              <a:t>Termly parent conferences to share your child’s learning, progress and attainment with you.</a:t>
            </a:r>
          </a:p>
          <a:p>
            <a:pPr>
              <a:spcBef>
                <a:spcPct val="0"/>
              </a:spcBef>
              <a:buFontTx/>
              <a:buChar char="-"/>
            </a:pPr>
            <a:endParaRPr lang="en-GB" altLang="en-US" sz="2000">
              <a:latin typeface="Century Gothic" panose="020B0502020202020204" pitchFamily="34" charset="0"/>
            </a:endParaRPr>
          </a:p>
          <a:p>
            <a:pPr>
              <a:spcBef>
                <a:spcPct val="0"/>
              </a:spcBef>
              <a:buFontTx/>
              <a:buChar char="-"/>
            </a:pPr>
            <a:r>
              <a:rPr lang="en-GB" altLang="en-US" sz="2000">
                <a:latin typeface="Century Gothic" panose="020B0502020202020204" pitchFamily="34" charset="0"/>
              </a:rPr>
              <a:t>Be assured that if we consider that your child has any areas, which are of concern to us, you will have already been contacted by their class teacher in advance of parent conferences.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565894-8B23-5783-28DB-69F07177AA25}"/>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87" name="Picture 4" descr="Mapac - Schoolwear, Workwear, Sportswear, Promotional Products or ...">
            <a:hlinkClick r:id="rId2"/>
            <a:extLst>
              <a:ext uri="{FF2B5EF4-FFF2-40B4-BE49-F238E27FC236}">
                <a16:creationId xmlns:a16="http://schemas.microsoft.com/office/drawing/2014/main" id="{6D2D2A77-E4E3-6CF0-270F-7340321A4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
            <a:extLst>
              <a:ext uri="{FF2B5EF4-FFF2-40B4-BE49-F238E27FC236}">
                <a16:creationId xmlns:a16="http://schemas.microsoft.com/office/drawing/2014/main" id="{37FDFA3C-1DF9-18FA-BF0C-A5D32069517A}"/>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6389" name="Rectangle 2">
            <a:extLst>
              <a:ext uri="{FF2B5EF4-FFF2-40B4-BE49-F238E27FC236}">
                <a16:creationId xmlns:a16="http://schemas.microsoft.com/office/drawing/2014/main" id="{CDE8961C-80BA-62D6-E85A-59BFBC2EB52C}"/>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16390" name="Rectangle 2">
            <a:extLst>
              <a:ext uri="{FF2B5EF4-FFF2-40B4-BE49-F238E27FC236}">
                <a16:creationId xmlns:a16="http://schemas.microsoft.com/office/drawing/2014/main" id="{DA4D5EDB-5B9A-822E-CF7A-F8A7609B6AD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6391" name="TextBox 4">
            <a:extLst>
              <a:ext uri="{FF2B5EF4-FFF2-40B4-BE49-F238E27FC236}">
                <a16:creationId xmlns:a16="http://schemas.microsoft.com/office/drawing/2014/main" id="{7A2A710C-8E9D-1029-9D4B-8ECBC0BEAAD7}"/>
              </a:ext>
            </a:extLst>
          </p:cNvPr>
          <p:cNvSpPr txBox="1">
            <a:spLocks noChangeArrowheads="1"/>
          </p:cNvSpPr>
          <p:nvPr/>
        </p:nvSpPr>
        <p:spPr bwMode="auto">
          <a:xfrm>
            <a:off x="523875" y="395288"/>
            <a:ext cx="281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Our Curriculum : Topics </a:t>
            </a:r>
          </a:p>
        </p:txBody>
      </p:sp>
      <p:graphicFrame>
        <p:nvGraphicFramePr>
          <p:cNvPr id="6" name="Table 5">
            <a:extLst>
              <a:ext uri="{FF2B5EF4-FFF2-40B4-BE49-F238E27FC236}">
                <a16:creationId xmlns:a16="http://schemas.microsoft.com/office/drawing/2014/main" id="{DC864579-FEF6-3A1F-3A7C-D8608D79EC52}"/>
              </a:ext>
            </a:extLst>
          </p:cNvPr>
          <p:cNvGraphicFramePr>
            <a:graphicFrameLocks noGrp="1"/>
          </p:cNvGraphicFramePr>
          <p:nvPr/>
        </p:nvGraphicFramePr>
        <p:xfrm>
          <a:off x="611188" y="974725"/>
          <a:ext cx="8064498" cy="2909892"/>
        </p:xfrm>
        <a:graphic>
          <a:graphicData uri="http://schemas.openxmlformats.org/drawingml/2006/table">
            <a:tbl>
              <a:tblPr firstRow="1" bandRow="1">
                <a:tableStyleId>{5940675A-B579-460E-94D1-54222C63F5DA}</a:tableStyleId>
              </a:tblPr>
              <a:tblGrid>
                <a:gridCol w="1344083">
                  <a:extLst>
                    <a:ext uri="{9D8B030D-6E8A-4147-A177-3AD203B41FA5}">
                      <a16:colId xmlns:a16="http://schemas.microsoft.com/office/drawing/2014/main" val="20000"/>
                    </a:ext>
                  </a:extLst>
                </a:gridCol>
                <a:gridCol w="1344083">
                  <a:extLst>
                    <a:ext uri="{9D8B030D-6E8A-4147-A177-3AD203B41FA5}">
                      <a16:colId xmlns:a16="http://schemas.microsoft.com/office/drawing/2014/main" val="20001"/>
                    </a:ext>
                  </a:extLst>
                </a:gridCol>
                <a:gridCol w="1344083">
                  <a:extLst>
                    <a:ext uri="{9D8B030D-6E8A-4147-A177-3AD203B41FA5}">
                      <a16:colId xmlns:a16="http://schemas.microsoft.com/office/drawing/2014/main" val="20002"/>
                    </a:ext>
                  </a:extLst>
                </a:gridCol>
                <a:gridCol w="1344083">
                  <a:extLst>
                    <a:ext uri="{9D8B030D-6E8A-4147-A177-3AD203B41FA5}">
                      <a16:colId xmlns:a16="http://schemas.microsoft.com/office/drawing/2014/main" val="20003"/>
                    </a:ext>
                  </a:extLst>
                </a:gridCol>
                <a:gridCol w="1344083">
                  <a:extLst>
                    <a:ext uri="{9D8B030D-6E8A-4147-A177-3AD203B41FA5}">
                      <a16:colId xmlns:a16="http://schemas.microsoft.com/office/drawing/2014/main" val="20004"/>
                    </a:ext>
                  </a:extLst>
                </a:gridCol>
                <a:gridCol w="1344083">
                  <a:extLst>
                    <a:ext uri="{9D8B030D-6E8A-4147-A177-3AD203B41FA5}">
                      <a16:colId xmlns:a16="http://schemas.microsoft.com/office/drawing/2014/main" val="20005"/>
                    </a:ext>
                  </a:extLst>
                </a:gridCol>
              </a:tblGrid>
              <a:tr h="433879">
                <a:tc gridSpan="2">
                  <a:txBody>
                    <a:bodyPr/>
                    <a:lstStyle/>
                    <a:p>
                      <a:pPr algn="ctr"/>
                      <a:r>
                        <a:rPr lang="en-GB" sz="1600" dirty="0">
                          <a:latin typeface="Century Gothic" panose="020B0502020202020204" pitchFamily="34" charset="0"/>
                        </a:rPr>
                        <a:t>Autumn Term </a:t>
                      </a:r>
                    </a:p>
                  </a:txBody>
                  <a:tcPr marL="91436" marR="91436" marT="45707" marB="45707"/>
                </a:tc>
                <a:tc hMerge="1">
                  <a:txBody>
                    <a:bodyPr/>
                    <a:lstStyle/>
                    <a:p>
                      <a:endParaRPr lang="en-GB" dirty="0"/>
                    </a:p>
                  </a:txBody>
                  <a:tcPr/>
                </a:tc>
                <a:tc gridSpan="2">
                  <a:txBody>
                    <a:bodyPr/>
                    <a:lstStyle/>
                    <a:p>
                      <a:pPr algn="ctr"/>
                      <a:r>
                        <a:rPr lang="en-GB" sz="1600" dirty="0">
                          <a:latin typeface="Century Gothic" panose="020B0502020202020204" pitchFamily="34" charset="0"/>
                        </a:rPr>
                        <a:t>Spring Term </a:t>
                      </a:r>
                    </a:p>
                  </a:txBody>
                  <a:tcPr marL="91436" marR="91436" marT="45707" marB="45707"/>
                </a:tc>
                <a:tc hMerge="1">
                  <a:txBody>
                    <a:bodyPr/>
                    <a:lstStyle/>
                    <a:p>
                      <a:endParaRPr lang="en-GB" dirty="0"/>
                    </a:p>
                  </a:txBody>
                  <a:tcPr/>
                </a:tc>
                <a:tc gridSpan="2">
                  <a:txBody>
                    <a:bodyPr/>
                    <a:lstStyle/>
                    <a:p>
                      <a:pPr algn="ctr"/>
                      <a:r>
                        <a:rPr lang="en-GB" sz="1600" dirty="0">
                          <a:latin typeface="Century Gothic" panose="020B0502020202020204" pitchFamily="34" charset="0"/>
                        </a:rPr>
                        <a:t>Summer Term </a:t>
                      </a:r>
                    </a:p>
                  </a:txBody>
                  <a:tcPr marL="91436" marR="91436" marT="45707" marB="45707"/>
                </a:tc>
                <a:tc hMerge="1">
                  <a:txBody>
                    <a:bodyPr/>
                    <a:lstStyle/>
                    <a:p>
                      <a:endParaRPr lang="en-GB" dirty="0"/>
                    </a:p>
                  </a:txBody>
                  <a:tcPr/>
                </a:tc>
                <a:extLst>
                  <a:ext uri="{0D108BD9-81ED-4DB2-BD59-A6C34878D82A}">
                    <a16:rowId xmlns:a16="http://schemas.microsoft.com/office/drawing/2014/main" val="10000"/>
                  </a:ext>
                </a:extLst>
              </a:tr>
              <a:tr h="433879">
                <a:tc>
                  <a:txBody>
                    <a:bodyPr/>
                    <a:lstStyle/>
                    <a:p>
                      <a:pPr algn="ctr"/>
                      <a:r>
                        <a:rPr lang="en-GB" sz="1600" dirty="0">
                          <a:latin typeface="Century Gothic" panose="020B0502020202020204" pitchFamily="34" charset="0"/>
                        </a:rPr>
                        <a:t>1</a:t>
                      </a:r>
                      <a:r>
                        <a:rPr lang="en-GB" sz="1600" baseline="30000" dirty="0">
                          <a:latin typeface="Century Gothic" panose="020B0502020202020204" pitchFamily="34" charset="0"/>
                        </a:rPr>
                        <a:t>st</a:t>
                      </a:r>
                      <a:r>
                        <a:rPr lang="en-GB" sz="1600" dirty="0">
                          <a:latin typeface="Century Gothic" panose="020B0502020202020204" pitchFamily="34" charset="0"/>
                        </a:rPr>
                        <a:t> Half</a:t>
                      </a:r>
                    </a:p>
                  </a:txBody>
                  <a:tcPr marL="91436" marR="91436" marT="45707" marB="45707"/>
                </a:tc>
                <a:tc>
                  <a:txBody>
                    <a:bodyPr/>
                    <a:lstStyle/>
                    <a:p>
                      <a:pPr algn="ctr"/>
                      <a:r>
                        <a:rPr lang="en-GB" sz="1600" dirty="0">
                          <a:latin typeface="Century Gothic" panose="020B0502020202020204" pitchFamily="34" charset="0"/>
                        </a:rPr>
                        <a:t>2</a:t>
                      </a:r>
                      <a:r>
                        <a:rPr lang="en-GB" sz="1600" baseline="30000" dirty="0">
                          <a:latin typeface="Century Gothic" panose="020B0502020202020204" pitchFamily="34" charset="0"/>
                        </a:rPr>
                        <a:t>nd</a:t>
                      </a:r>
                      <a:r>
                        <a:rPr lang="en-GB" sz="1600" dirty="0">
                          <a:latin typeface="Century Gothic" panose="020B0502020202020204" pitchFamily="34" charset="0"/>
                        </a:rPr>
                        <a:t> Half</a:t>
                      </a:r>
                    </a:p>
                  </a:txBody>
                  <a:tcPr marL="91436" marR="91436" marT="45707" marB="45707"/>
                </a:tc>
                <a:tc>
                  <a:txBody>
                    <a:bodyPr/>
                    <a:lstStyle/>
                    <a:p>
                      <a:pPr algn="ctr"/>
                      <a:r>
                        <a:rPr lang="en-GB" sz="1600" dirty="0">
                          <a:latin typeface="Century Gothic" panose="020B0502020202020204" pitchFamily="34" charset="0"/>
                        </a:rPr>
                        <a:t>1</a:t>
                      </a:r>
                      <a:r>
                        <a:rPr lang="en-GB" sz="1600" baseline="30000" dirty="0">
                          <a:latin typeface="Century Gothic" panose="020B0502020202020204" pitchFamily="34" charset="0"/>
                        </a:rPr>
                        <a:t>st</a:t>
                      </a:r>
                      <a:r>
                        <a:rPr lang="en-GB" sz="1600" dirty="0">
                          <a:latin typeface="Century Gothic" panose="020B0502020202020204" pitchFamily="34" charset="0"/>
                        </a:rPr>
                        <a:t> Half</a:t>
                      </a:r>
                    </a:p>
                  </a:txBody>
                  <a:tcPr marL="91436" marR="91436" marT="45707" marB="45707"/>
                </a:tc>
                <a:tc>
                  <a:txBody>
                    <a:bodyPr/>
                    <a:lstStyle/>
                    <a:p>
                      <a:pPr algn="ctr"/>
                      <a:r>
                        <a:rPr lang="en-GB" sz="1600" dirty="0">
                          <a:latin typeface="Century Gothic" panose="020B0502020202020204" pitchFamily="34" charset="0"/>
                        </a:rPr>
                        <a:t>2</a:t>
                      </a:r>
                      <a:r>
                        <a:rPr lang="en-GB" sz="1600" baseline="30000" dirty="0">
                          <a:latin typeface="Century Gothic" panose="020B0502020202020204" pitchFamily="34" charset="0"/>
                        </a:rPr>
                        <a:t>nd</a:t>
                      </a:r>
                      <a:r>
                        <a:rPr lang="en-GB" sz="1600" dirty="0">
                          <a:latin typeface="Century Gothic" panose="020B0502020202020204" pitchFamily="34" charset="0"/>
                        </a:rPr>
                        <a:t> Half</a:t>
                      </a:r>
                    </a:p>
                  </a:txBody>
                  <a:tcPr marL="91436" marR="91436" marT="45707" marB="45707"/>
                </a:tc>
                <a:tc>
                  <a:txBody>
                    <a:bodyPr/>
                    <a:lstStyle/>
                    <a:p>
                      <a:pPr algn="ctr"/>
                      <a:r>
                        <a:rPr lang="en-GB" sz="1600" dirty="0">
                          <a:latin typeface="Century Gothic" panose="020B0502020202020204" pitchFamily="34" charset="0"/>
                        </a:rPr>
                        <a:t>1</a:t>
                      </a:r>
                      <a:r>
                        <a:rPr lang="en-GB" sz="1600" baseline="30000" dirty="0">
                          <a:latin typeface="Century Gothic" panose="020B0502020202020204" pitchFamily="34" charset="0"/>
                        </a:rPr>
                        <a:t>st</a:t>
                      </a:r>
                      <a:r>
                        <a:rPr lang="en-GB" sz="1600" dirty="0">
                          <a:latin typeface="Century Gothic" panose="020B0502020202020204" pitchFamily="34" charset="0"/>
                        </a:rPr>
                        <a:t> Half</a:t>
                      </a:r>
                    </a:p>
                  </a:txBody>
                  <a:tcPr marL="91436" marR="91436" marT="45707" marB="45707"/>
                </a:tc>
                <a:tc>
                  <a:txBody>
                    <a:bodyPr/>
                    <a:lstStyle/>
                    <a:p>
                      <a:pPr algn="ctr"/>
                      <a:r>
                        <a:rPr lang="en-GB" sz="1600" dirty="0">
                          <a:latin typeface="Century Gothic" panose="020B0502020202020204" pitchFamily="34" charset="0"/>
                        </a:rPr>
                        <a:t>2</a:t>
                      </a:r>
                      <a:r>
                        <a:rPr lang="en-GB" sz="1600" baseline="30000" dirty="0">
                          <a:latin typeface="Century Gothic" panose="020B0502020202020204" pitchFamily="34" charset="0"/>
                        </a:rPr>
                        <a:t>nd</a:t>
                      </a:r>
                      <a:r>
                        <a:rPr lang="en-GB" sz="1600" dirty="0">
                          <a:latin typeface="Century Gothic" panose="020B0502020202020204" pitchFamily="34" charset="0"/>
                        </a:rPr>
                        <a:t> Half </a:t>
                      </a:r>
                    </a:p>
                  </a:txBody>
                  <a:tcPr marL="91436" marR="91436" marT="45707" marB="45707"/>
                </a:tc>
                <a:extLst>
                  <a:ext uri="{0D108BD9-81ED-4DB2-BD59-A6C34878D82A}">
                    <a16:rowId xmlns:a16="http://schemas.microsoft.com/office/drawing/2014/main" val="10001"/>
                  </a:ext>
                </a:extLst>
              </a:tr>
              <a:tr h="2042130">
                <a:tc>
                  <a:txBody>
                    <a:bodyPr/>
                    <a:lstStyle/>
                    <a:p>
                      <a:pPr algn="l"/>
                      <a:r>
                        <a:rPr lang="en-GB" sz="1600" dirty="0">
                          <a:latin typeface="Century Gothic" panose="020B0502020202020204" pitchFamily="34" charset="0"/>
                        </a:rPr>
                        <a:t>Owls</a:t>
                      </a:r>
                    </a:p>
                    <a:p>
                      <a:pPr algn="l"/>
                      <a:endParaRPr lang="en-GB" sz="1600" dirty="0">
                        <a:latin typeface="Century Gothic" panose="020B0502020202020204" pitchFamily="34" charset="0"/>
                      </a:endParaRPr>
                    </a:p>
                    <a:p>
                      <a:pPr algn="l"/>
                      <a:r>
                        <a:rPr lang="en-GB" sz="1600" dirty="0">
                          <a:latin typeface="Century Gothic" panose="020B0502020202020204" pitchFamily="34" charset="0"/>
                        </a:rPr>
                        <a:t>Master Makers</a:t>
                      </a:r>
                    </a:p>
                    <a:p>
                      <a:pPr algn="l"/>
                      <a:endParaRPr lang="en-GB" sz="1600" dirty="0">
                        <a:latin typeface="Century Gothic" panose="020B0502020202020204" pitchFamily="34" charset="0"/>
                      </a:endParaRPr>
                    </a:p>
                    <a:p>
                      <a:pPr algn="l"/>
                      <a:endParaRPr lang="en-GB" sz="1600" dirty="0">
                        <a:latin typeface="Century Gothic" panose="020B0502020202020204" pitchFamily="34" charset="0"/>
                      </a:endParaRPr>
                    </a:p>
                    <a:p>
                      <a:pPr algn="l"/>
                      <a:endParaRPr lang="en-GB" sz="1600" dirty="0">
                        <a:latin typeface="Century Gothic" panose="020B0502020202020204" pitchFamily="34" charset="0"/>
                      </a:endParaRPr>
                    </a:p>
                    <a:p>
                      <a:pPr algn="l"/>
                      <a:endParaRPr lang="en-GB" sz="1600" dirty="0">
                        <a:latin typeface="Century Gothic" panose="020B0502020202020204" pitchFamily="34" charset="0"/>
                      </a:endParaRPr>
                    </a:p>
                  </a:txBody>
                  <a:tcPr marL="91436" marR="91436" marT="45707" marB="45707"/>
                </a:tc>
                <a:tc>
                  <a:txBody>
                    <a:bodyPr/>
                    <a:lstStyle/>
                    <a:p>
                      <a:pPr algn="l"/>
                      <a:r>
                        <a:rPr lang="en-GB" sz="1600" dirty="0">
                          <a:latin typeface="Century Gothic" panose="020B0502020202020204" pitchFamily="34" charset="0"/>
                        </a:rPr>
                        <a:t>Bikes and Buses</a:t>
                      </a:r>
                    </a:p>
                    <a:p>
                      <a:pPr algn="l"/>
                      <a:endParaRPr lang="en-GB" sz="1600" dirty="0">
                        <a:latin typeface="Century Gothic" panose="020B0502020202020204" pitchFamily="34" charset="0"/>
                      </a:endParaRPr>
                    </a:p>
                    <a:p>
                      <a:pPr algn="l"/>
                      <a:r>
                        <a:rPr lang="en-GB" sz="1600" dirty="0">
                          <a:latin typeface="Century Gothic" panose="020B0502020202020204" pitchFamily="34" charset="0"/>
                        </a:rPr>
                        <a:t>Christmas</a:t>
                      </a:r>
                    </a:p>
                  </a:txBody>
                  <a:tcPr marL="91436" marR="91436" marT="45707" marB="45707"/>
                </a:tc>
                <a:tc>
                  <a:txBody>
                    <a:bodyPr/>
                    <a:lstStyle/>
                    <a:p>
                      <a:pPr algn="l"/>
                      <a:r>
                        <a:rPr lang="en-GB" sz="1600" dirty="0">
                          <a:latin typeface="Century Gothic" panose="020B0502020202020204" pitchFamily="34" charset="0"/>
                        </a:rPr>
                        <a:t>The Living Rainforest</a:t>
                      </a:r>
                    </a:p>
                  </a:txBody>
                  <a:tcPr marL="91436" marR="91436" marT="45707" marB="45707"/>
                </a:tc>
                <a:tc>
                  <a:txBody>
                    <a:bodyPr/>
                    <a:lstStyle/>
                    <a:p>
                      <a:pPr algn="l"/>
                      <a:r>
                        <a:rPr lang="en-GB" sz="1600" dirty="0">
                          <a:latin typeface="Century Gothic" panose="020B0502020202020204" pitchFamily="34" charset="0"/>
                        </a:rPr>
                        <a:t>The Magic Library</a:t>
                      </a:r>
                    </a:p>
                  </a:txBody>
                  <a:tcPr marL="91436" marR="91436" marT="45707" marB="45707"/>
                </a:tc>
                <a:tc>
                  <a:txBody>
                    <a:bodyPr/>
                    <a:lstStyle/>
                    <a:p>
                      <a:pPr algn="l"/>
                      <a:r>
                        <a:rPr lang="en-GB" sz="1600" dirty="0">
                          <a:latin typeface="Century Gothic" panose="020B0502020202020204" pitchFamily="34" charset="0"/>
                        </a:rPr>
                        <a:t>Bright Lights, Big City</a:t>
                      </a:r>
                    </a:p>
                  </a:txBody>
                  <a:tcPr marL="91436" marR="91436" marT="45707" marB="45707"/>
                </a:tc>
                <a:tc>
                  <a:txBody>
                    <a:bodyPr/>
                    <a:lstStyle/>
                    <a:p>
                      <a:pPr algn="l"/>
                      <a:r>
                        <a:rPr lang="en-GB" sz="1600" dirty="0">
                          <a:latin typeface="Century Gothic" panose="020B0502020202020204" pitchFamily="34" charset="0"/>
                        </a:rPr>
                        <a:t>Pirates</a:t>
                      </a:r>
                    </a:p>
                  </a:txBody>
                  <a:tcPr marL="91436" marR="91436" marT="45707" marB="45707"/>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9A471-8AC0-5478-62FD-97A4E1685DFD}"/>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411" name="Picture 4" descr="Mapac - Schoolwear, Workwear, Sportswear, Promotional Products or ...">
            <a:hlinkClick r:id="rId2"/>
            <a:extLst>
              <a:ext uri="{FF2B5EF4-FFF2-40B4-BE49-F238E27FC236}">
                <a16:creationId xmlns:a16="http://schemas.microsoft.com/office/drawing/2014/main" id="{3961824F-FAD7-36A4-4D40-4E15D43EB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
            <a:extLst>
              <a:ext uri="{FF2B5EF4-FFF2-40B4-BE49-F238E27FC236}">
                <a16:creationId xmlns:a16="http://schemas.microsoft.com/office/drawing/2014/main" id="{404F3C19-479B-EDF0-340A-20D456084E52}"/>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7413" name="Rectangle 2">
            <a:extLst>
              <a:ext uri="{FF2B5EF4-FFF2-40B4-BE49-F238E27FC236}">
                <a16:creationId xmlns:a16="http://schemas.microsoft.com/office/drawing/2014/main" id="{928BF701-0F66-B00C-2F28-D7A421A0B3A4}"/>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17414" name="Rectangle 2">
            <a:extLst>
              <a:ext uri="{FF2B5EF4-FFF2-40B4-BE49-F238E27FC236}">
                <a16:creationId xmlns:a16="http://schemas.microsoft.com/office/drawing/2014/main" id="{AB45B241-5789-4098-A47F-0DFADC25DB3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15" name="TextBox 4">
            <a:extLst>
              <a:ext uri="{FF2B5EF4-FFF2-40B4-BE49-F238E27FC236}">
                <a16:creationId xmlns:a16="http://schemas.microsoft.com/office/drawing/2014/main" id="{66CC019D-D83C-8DBB-5AF7-78909A59B336}"/>
              </a:ext>
            </a:extLst>
          </p:cNvPr>
          <p:cNvSpPr txBox="1">
            <a:spLocks noChangeArrowheads="1"/>
          </p:cNvSpPr>
          <p:nvPr/>
        </p:nvSpPr>
        <p:spPr bwMode="auto">
          <a:xfrm>
            <a:off x="523875" y="395288"/>
            <a:ext cx="367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Mental Health and Well-being  </a:t>
            </a:r>
          </a:p>
        </p:txBody>
      </p:sp>
      <p:sp>
        <p:nvSpPr>
          <p:cNvPr id="6" name="Rectangle 5">
            <a:extLst>
              <a:ext uri="{FF2B5EF4-FFF2-40B4-BE49-F238E27FC236}">
                <a16:creationId xmlns:a16="http://schemas.microsoft.com/office/drawing/2014/main" id="{5CA24658-7213-3161-0327-5ED43C8229C4}"/>
              </a:ext>
            </a:extLst>
          </p:cNvPr>
          <p:cNvSpPr/>
          <p:nvPr/>
        </p:nvSpPr>
        <p:spPr>
          <a:xfrm>
            <a:off x="554038" y="954088"/>
            <a:ext cx="5602138" cy="5078313"/>
          </a:xfrm>
          <a:prstGeom prst="rect">
            <a:avLst/>
          </a:prstGeom>
        </p:spPr>
        <p:txBody>
          <a:bodyPr wrap="square" lIns="91440" tIns="45720" rIns="91440" bIns="45720" anchor="t">
            <a:spAutoFit/>
          </a:bodyPr>
          <a:lstStyle/>
          <a:p>
            <a:pPr>
              <a:defRPr/>
            </a:pPr>
            <a:r>
              <a:rPr lang="en-GB" sz="1400">
                <a:latin typeface="Century Gothic"/>
                <a:ea typeface="Calibri" panose="020F0502020204030204" pitchFamily="34" charset="0"/>
                <a:cs typeface="Times New Roman"/>
              </a:rPr>
              <a:t>The mental health and well being of our children is of utmost importance to us especially in light of current events. </a:t>
            </a: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a:defRPr/>
            </a:pP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a:defRPr/>
            </a:pPr>
            <a:r>
              <a:rPr lang="en-GB" sz="1400">
                <a:latin typeface="Century Gothic"/>
                <a:ea typeface="Calibri" panose="020F0502020204030204" pitchFamily="34" charset="0"/>
                <a:cs typeface="Times New Roman"/>
              </a:rPr>
              <a:t>In order to support the development of emotional literacy, social skills and spiritual well- being, we follow the Jigsaw scheme of work which is a mindful approach to the teaching of P.S.H.E.</a:t>
            </a:r>
          </a:p>
          <a:p>
            <a:pPr>
              <a:defRPr/>
            </a:pP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a:defRPr/>
            </a:pPr>
            <a:r>
              <a:rPr lang="en-GB" sz="1400">
                <a:latin typeface="Century Gothic" panose="020B0502020202020204" pitchFamily="34" charset="0"/>
                <a:ea typeface="Calibri" panose="020F0502020204030204" pitchFamily="34" charset="0"/>
                <a:cs typeface="Times New Roman" panose="02020603050405020304" pitchFamily="18" charset="0"/>
              </a:rPr>
              <a:t>Weekly lessons include:</a:t>
            </a:r>
          </a:p>
          <a:p>
            <a:pPr>
              <a:defRPr/>
            </a:pP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sz="1400">
                <a:latin typeface="Century Gothic" panose="020B0502020202020204" pitchFamily="34" charset="0"/>
                <a:ea typeface="Calibri" panose="020F0502020204030204" pitchFamily="34" charset="0"/>
                <a:cs typeface="Times New Roman" panose="02020603050405020304" pitchFamily="18" charset="0"/>
              </a:rPr>
              <a:t>Breathing and calming techniques</a:t>
            </a:r>
          </a:p>
          <a:p>
            <a:pPr>
              <a:defRPr/>
            </a:pP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sz="1400">
                <a:latin typeface="Century Gothic" panose="020B0502020202020204" pitchFamily="34" charset="0"/>
                <a:ea typeface="Calibri" panose="020F0502020204030204" pitchFamily="34" charset="0"/>
                <a:cs typeface="Times New Roman" panose="02020603050405020304" pitchFamily="18" charset="0"/>
              </a:rPr>
              <a:t>Opportunities to reflect on and share thoughts, ideas and opinions</a:t>
            </a:r>
          </a:p>
          <a:p>
            <a:pPr>
              <a:defRPr/>
            </a:pP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sz="1400">
                <a:latin typeface="Century Gothic" panose="020B0502020202020204" pitchFamily="34" charset="0"/>
                <a:ea typeface="Calibri" panose="020F0502020204030204" pitchFamily="34" charset="0"/>
                <a:cs typeface="Times New Roman" panose="02020603050405020304" pitchFamily="18" charset="0"/>
              </a:rPr>
              <a:t>Discussions around British Values</a:t>
            </a:r>
          </a:p>
          <a:p>
            <a:pPr marL="285750" indent="-285750">
              <a:buFont typeface="Arial" panose="020B0604020202020204" pitchFamily="34" charset="0"/>
              <a:buChar char="•"/>
              <a:defRPr/>
            </a:pP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sz="1400">
                <a:latin typeface="Century Gothic" panose="020B0502020202020204" pitchFamily="34" charset="0"/>
                <a:ea typeface="Calibri" panose="020F0502020204030204" pitchFamily="34" charset="0"/>
                <a:cs typeface="Times New Roman" panose="02020603050405020304" pitchFamily="18" charset="0"/>
              </a:rPr>
              <a:t>In addition, as part of our, ’Good to be Me’ afternoons, </a:t>
            </a:r>
          </a:p>
          <a:p>
            <a:pPr>
              <a:defRPr/>
            </a:pPr>
            <a:r>
              <a:rPr lang="en-GB" sz="1400">
                <a:latin typeface="Century Gothic" panose="020B0502020202020204" pitchFamily="34" charset="0"/>
                <a:ea typeface="Calibri" panose="020F0502020204030204" pitchFamily="34" charset="0"/>
                <a:cs typeface="Times New Roman" panose="02020603050405020304" pitchFamily="18" charset="0"/>
              </a:rPr>
              <a:t>     We introduce emotions and associated vocabulary using the book, ‘The Colour Monsters’.        </a:t>
            </a:r>
          </a:p>
          <a:p>
            <a:pPr marL="285750" indent="-285750">
              <a:buFont typeface="Arial" panose="020B0604020202020204" pitchFamily="34" charset="0"/>
              <a:buChar char="•"/>
              <a:defRPr/>
            </a:pP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a:defRPr/>
            </a:pPr>
            <a:endParaRPr lang="en-GB" sz="160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7417" name="Picture 2" descr="Primary and Secondary PSHE fulfilling RSE | Jigsaw PSHE Ltd">
            <a:extLst>
              <a:ext uri="{FF2B5EF4-FFF2-40B4-BE49-F238E27FC236}">
                <a16:creationId xmlns:a16="http://schemas.microsoft.com/office/drawing/2014/main" id="{42B47DBC-3911-709D-EF76-5E8DFF7C7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75" y="1643063"/>
            <a:ext cx="26685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CD6E38E-CFE3-4C04-99CA-EC030A0B9344}"/>
              </a:ext>
            </a:extLst>
          </p:cNvPr>
          <p:cNvPicPr>
            <a:picLocks noChangeAspect="1"/>
          </p:cNvPicPr>
          <p:nvPr/>
        </p:nvPicPr>
        <p:blipFill>
          <a:blip r:embed="rId5"/>
          <a:stretch>
            <a:fillRect/>
          </a:stretch>
        </p:blipFill>
        <p:spPr>
          <a:xfrm>
            <a:off x="6689650" y="4371974"/>
            <a:ext cx="1685925" cy="16859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4D1FBF-53F5-DEAB-4384-7AFA3FF60613}"/>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We</a:t>
            </a:r>
          </a:p>
        </p:txBody>
      </p:sp>
      <p:pic>
        <p:nvPicPr>
          <p:cNvPr id="22531" name="Picture 4" descr="Mapac - Schoolwear, Workwear, Sportswear, Promotional Products or ...">
            <a:hlinkClick r:id="rId2"/>
            <a:extLst>
              <a:ext uri="{FF2B5EF4-FFF2-40B4-BE49-F238E27FC236}">
                <a16:creationId xmlns:a16="http://schemas.microsoft.com/office/drawing/2014/main" id="{C05FAC13-7687-5E5F-CDA4-1C584ABB8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
            <a:extLst>
              <a:ext uri="{FF2B5EF4-FFF2-40B4-BE49-F238E27FC236}">
                <a16:creationId xmlns:a16="http://schemas.microsoft.com/office/drawing/2014/main" id="{D485F8DE-3DB3-3F84-C0FC-22119FC8A3D1}"/>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22533" name="Rectangle 2">
            <a:extLst>
              <a:ext uri="{FF2B5EF4-FFF2-40B4-BE49-F238E27FC236}">
                <a16:creationId xmlns:a16="http://schemas.microsoft.com/office/drawing/2014/main" id="{4C5ED4EF-90A8-6202-A995-9432E3BC195A}"/>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22534" name="Rectangle 2">
            <a:extLst>
              <a:ext uri="{FF2B5EF4-FFF2-40B4-BE49-F238E27FC236}">
                <a16:creationId xmlns:a16="http://schemas.microsoft.com/office/drawing/2014/main" id="{615E3578-F516-4E71-3E45-BF1CAAA7353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2535" name="TextBox 4">
            <a:extLst>
              <a:ext uri="{FF2B5EF4-FFF2-40B4-BE49-F238E27FC236}">
                <a16:creationId xmlns:a16="http://schemas.microsoft.com/office/drawing/2014/main" id="{B4177A49-F930-8D57-3F74-90EAA754E334}"/>
              </a:ext>
            </a:extLst>
          </p:cNvPr>
          <p:cNvSpPr txBox="1">
            <a:spLocks noChangeArrowheads="1"/>
          </p:cNvSpPr>
          <p:nvPr/>
        </p:nvSpPr>
        <p:spPr bwMode="auto">
          <a:xfrm>
            <a:off x="2484438" y="546100"/>
            <a:ext cx="4071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latin typeface="Century Gothic" panose="020B0502020202020204" pitchFamily="34" charset="0"/>
              </a:rPr>
              <a:t>     Feedback Symbols </a:t>
            </a:r>
          </a:p>
        </p:txBody>
      </p:sp>
      <p:sp>
        <p:nvSpPr>
          <p:cNvPr id="22536" name="TextBox 1">
            <a:extLst>
              <a:ext uri="{FF2B5EF4-FFF2-40B4-BE49-F238E27FC236}">
                <a16:creationId xmlns:a16="http://schemas.microsoft.com/office/drawing/2014/main" id="{B64F63E0-A414-B620-6CF7-F2E3BCE73968}"/>
              </a:ext>
            </a:extLst>
          </p:cNvPr>
          <p:cNvSpPr txBox="1">
            <a:spLocks noChangeArrowheads="1"/>
          </p:cNvSpPr>
          <p:nvPr/>
        </p:nvSpPr>
        <p:spPr bwMode="auto">
          <a:xfrm>
            <a:off x="2124075" y="1557338"/>
            <a:ext cx="41767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We use a range of symbols when giving feedback during our learning:</a:t>
            </a:r>
          </a:p>
        </p:txBody>
      </p:sp>
      <p:pic>
        <p:nvPicPr>
          <p:cNvPr id="22537" name="Picture 13" descr="Shoe Print Clip Art">
            <a:hlinkClick r:id="rId4"/>
            <a:extLst>
              <a:ext uri="{FF2B5EF4-FFF2-40B4-BE49-F238E27FC236}">
                <a16:creationId xmlns:a16="http://schemas.microsoft.com/office/drawing/2014/main" id="{B858B640-4522-A136-25F9-9C4CAADDED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613" y="2225675"/>
            <a:ext cx="79692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descr="WB01518_">
            <a:extLst>
              <a:ext uri="{FF2B5EF4-FFF2-40B4-BE49-F238E27FC236}">
                <a16:creationId xmlns:a16="http://schemas.microsoft.com/office/drawing/2014/main" id="{852E633C-3A6D-A36C-99BD-4E16415488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775" y="2100263"/>
            <a:ext cx="10080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2">
            <a:extLst>
              <a:ext uri="{FF2B5EF4-FFF2-40B4-BE49-F238E27FC236}">
                <a16:creationId xmlns:a16="http://schemas.microsoft.com/office/drawing/2014/main" id="{0FDA1D4E-1B0A-6FD0-B329-A4C0AF981C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3716338"/>
            <a:ext cx="12747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9">
            <a:extLst>
              <a:ext uri="{FF2B5EF4-FFF2-40B4-BE49-F238E27FC236}">
                <a16:creationId xmlns:a16="http://schemas.microsoft.com/office/drawing/2014/main" id="{390318D3-E096-FFC1-C6C8-5E03537CDD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194050"/>
            <a:ext cx="8286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4" descr="NA01652_">
            <a:extLst>
              <a:ext uri="{FF2B5EF4-FFF2-40B4-BE49-F238E27FC236}">
                <a16:creationId xmlns:a16="http://schemas.microsoft.com/office/drawing/2014/main" id="{5DB854C6-ACCA-49DD-3D7E-DC620B3E98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3875" y="3965575"/>
            <a:ext cx="114776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Box 10">
            <a:extLst>
              <a:ext uri="{FF2B5EF4-FFF2-40B4-BE49-F238E27FC236}">
                <a16:creationId xmlns:a16="http://schemas.microsoft.com/office/drawing/2014/main" id="{8AC7E1FD-8946-777C-152B-04692E269B33}"/>
              </a:ext>
            </a:extLst>
          </p:cNvPr>
          <p:cNvSpPr txBox="1">
            <a:spLocks noChangeArrowheads="1"/>
          </p:cNvSpPr>
          <p:nvPr/>
        </p:nvSpPr>
        <p:spPr bwMode="auto">
          <a:xfrm>
            <a:off x="4643438" y="3716338"/>
            <a:ext cx="828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Next steps</a:t>
            </a:r>
          </a:p>
        </p:txBody>
      </p:sp>
      <p:sp>
        <p:nvSpPr>
          <p:cNvPr id="22543" name="TextBox 11">
            <a:extLst>
              <a:ext uri="{FF2B5EF4-FFF2-40B4-BE49-F238E27FC236}">
                <a16:creationId xmlns:a16="http://schemas.microsoft.com/office/drawing/2014/main" id="{EF089772-9977-6ECD-483D-7DD4B8CFA9BA}"/>
              </a:ext>
            </a:extLst>
          </p:cNvPr>
          <p:cNvSpPr txBox="1">
            <a:spLocks noChangeArrowheads="1"/>
          </p:cNvSpPr>
          <p:nvPr/>
        </p:nvSpPr>
        <p:spPr bwMode="auto">
          <a:xfrm>
            <a:off x="6834188" y="3032125"/>
            <a:ext cx="1274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Target Met</a:t>
            </a:r>
          </a:p>
        </p:txBody>
      </p:sp>
      <p:sp>
        <p:nvSpPr>
          <p:cNvPr id="22544" name="TextBox 17">
            <a:extLst>
              <a:ext uri="{FF2B5EF4-FFF2-40B4-BE49-F238E27FC236}">
                <a16:creationId xmlns:a16="http://schemas.microsoft.com/office/drawing/2014/main" id="{9FA268D7-6EAC-1682-420E-073B8C53DF5D}"/>
              </a:ext>
            </a:extLst>
          </p:cNvPr>
          <p:cNvSpPr txBox="1">
            <a:spLocks noChangeArrowheads="1"/>
          </p:cNvSpPr>
          <p:nvPr/>
        </p:nvSpPr>
        <p:spPr bwMode="auto">
          <a:xfrm>
            <a:off x="1071563" y="4040188"/>
            <a:ext cx="1317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Hard work</a:t>
            </a:r>
          </a:p>
        </p:txBody>
      </p:sp>
      <p:sp>
        <p:nvSpPr>
          <p:cNvPr id="22545" name="TextBox 19">
            <a:extLst>
              <a:ext uri="{FF2B5EF4-FFF2-40B4-BE49-F238E27FC236}">
                <a16:creationId xmlns:a16="http://schemas.microsoft.com/office/drawing/2014/main" id="{D9054272-30EC-3DF5-3552-6569CE925F93}"/>
              </a:ext>
            </a:extLst>
          </p:cNvPr>
          <p:cNvSpPr txBox="1">
            <a:spLocks noChangeArrowheads="1"/>
          </p:cNvSpPr>
          <p:nvPr/>
        </p:nvSpPr>
        <p:spPr bwMode="auto">
          <a:xfrm>
            <a:off x="2916238" y="5300663"/>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Improvement</a:t>
            </a:r>
          </a:p>
        </p:txBody>
      </p:sp>
      <p:sp>
        <p:nvSpPr>
          <p:cNvPr id="22546" name="TextBox 20">
            <a:extLst>
              <a:ext uri="{FF2B5EF4-FFF2-40B4-BE49-F238E27FC236}">
                <a16:creationId xmlns:a16="http://schemas.microsoft.com/office/drawing/2014/main" id="{B6BE39EE-2AB6-E17D-0527-9539238F5685}"/>
              </a:ext>
            </a:extLst>
          </p:cNvPr>
          <p:cNvSpPr txBox="1">
            <a:spLocks noChangeArrowheads="1"/>
          </p:cNvSpPr>
          <p:nvPr/>
        </p:nvSpPr>
        <p:spPr bwMode="auto">
          <a:xfrm>
            <a:off x="5940425" y="5300663"/>
            <a:ext cx="2087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Century Gothic" panose="020B0502020202020204" pitchFamily="34" charset="0"/>
              </a:rPr>
              <a:t>Good presentation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53DF0-74A7-C132-CDBA-7FEA52AB9B4A}"/>
              </a:ext>
            </a:extLst>
          </p:cNvPr>
          <p:cNvSpPr/>
          <p:nvPr/>
        </p:nvSpPr>
        <p:spPr>
          <a:xfrm>
            <a:off x="250825" y="188913"/>
            <a:ext cx="8642350"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3" name="Rectangle 3">
            <a:extLst>
              <a:ext uri="{FF2B5EF4-FFF2-40B4-BE49-F238E27FC236}">
                <a16:creationId xmlns:a16="http://schemas.microsoft.com/office/drawing/2014/main" id="{10A34DB2-1255-8AB5-B7DD-EF80E3F43E27}"/>
              </a:ext>
            </a:extLst>
          </p:cNvPr>
          <p:cNvSpPr>
            <a:spLocks noGrp="1" noChangeArrowheads="1"/>
          </p:cNvSpPr>
          <p:nvPr>
            <p:ph type="body" idx="1"/>
          </p:nvPr>
        </p:nvSpPr>
        <p:spPr>
          <a:xfrm>
            <a:off x="452438" y="981075"/>
            <a:ext cx="8229600" cy="3298825"/>
          </a:xfrm>
        </p:spPr>
        <p:txBody>
          <a:bodyPr/>
          <a:lstStyle/>
          <a:p>
            <a:pPr>
              <a:defRPr/>
            </a:pPr>
            <a:r>
              <a:rPr lang="en-GB" sz="2000">
                <a:latin typeface="Century Gothic" panose="020B0502020202020204" pitchFamily="34" charset="0"/>
              </a:rPr>
              <a:t>That our children will be happy, secure and confident individuals that ask questions, challenge thinking and are motivated to learn. We will see active and engaged learners, experiencing a first-class education with a high achievement culture. Having </a:t>
            </a:r>
            <a:r>
              <a:rPr lang="en-GB" sz="2000" b="1">
                <a:latin typeface="Century Gothic" panose="020B0502020202020204" pitchFamily="34" charset="0"/>
              </a:rPr>
              <a:t>Enquiry and Investigation</a:t>
            </a:r>
            <a:r>
              <a:rPr lang="en-GB" sz="2000">
                <a:latin typeface="Century Gothic" panose="020B0502020202020204" pitchFamily="34" charset="0"/>
              </a:rPr>
              <a:t> and </a:t>
            </a:r>
            <a:r>
              <a:rPr lang="en-GB" sz="2000" b="1">
                <a:latin typeface="Century Gothic" panose="020B0502020202020204" pitchFamily="34" charset="0"/>
              </a:rPr>
              <a:t>The Arts</a:t>
            </a:r>
            <a:r>
              <a:rPr lang="en-GB" sz="2000">
                <a:latin typeface="Century Gothic" panose="020B0502020202020204" pitchFamily="34" charset="0"/>
              </a:rPr>
              <a:t> at the heart of the curriculum, we ensure that the children have constant opportunities to investigate and apply their knowledge, take risks and respond positively to challenge.</a:t>
            </a:r>
          </a:p>
          <a:p>
            <a:pPr>
              <a:defRPr/>
            </a:pPr>
            <a:endParaRPr lang="en-GB" sz="2000">
              <a:latin typeface="Century Gothic" panose="020B0502020202020204" pitchFamily="34" charset="0"/>
            </a:endParaRPr>
          </a:p>
          <a:p>
            <a:pPr>
              <a:defRPr/>
            </a:pPr>
            <a:r>
              <a:rPr lang="en-GB" sz="2000">
                <a:latin typeface="Century Gothic" panose="020B0502020202020204" pitchFamily="34" charset="0"/>
              </a:rPr>
              <a:t>Quality teaching and provision will ensure that all children are inspired, engaged and motivated through purposeful learning and equipped with the skills to continue as life-long learners.</a:t>
            </a:r>
          </a:p>
          <a:p>
            <a:pPr>
              <a:defRPr/>
            </a:pPr>
            <a:endParaRPr lang="en-GB" sz="2000">
              <a:latin typeface="Century Gothic" panose="020B0502020202020204" pitchFamily="34" charset="0"/>
            </a:endParaRPr>
          </a:p>
          <a:p>
            <a:pPr>
              <a:defRPr/>
            </a:pPr>
            <a:r>
              <a:rPr lang="en-GB" sz="2000">
                <a:latin typeface="Century Gothic" panose="020B0502020202020204" pitchFamily="34" charset="0"/>
              </a:rPr>
              <a:t>We have a ‘can do’ philosophy with adults and children, the cup is always half full not half empty.  As adults we model this through everything we do, what we say and the way we act.</a:t>
            </a:r>
          </a:p>
          <a:p>
            <a:pPr marL="0" indent="0" algn="ctr" eaLnBrk="1" hangingPunct="1">
              <a:buFontTx/>
              <a:buNone/>
              <a:defRPr/>
            </a:pPr>
            <a:endParaRPr lang="en-GB" altLang="en-US">
              <a:latin typeface="Century Gothic" panose="020B0502020202020204" pitchFamily="34" charset="0"/>
            </a:endParaRPr>
          </a:p>
        </p:txBody>
      </p:sp>
      <p:sp>
        <p:nvSpPr>
          <p:cNvPr id="5124" name="Rectangle 2">
            <a:extLst>
              <a:ext uri="{FF2B5EF4-FFF2-40B4-BE49-F238E27FC236}">
                <a16:creationId xmlns:a16="http://schemas.microsoft.com/office/drawing/2014/main" id="{F4530AEF-0193-86D4-A243-F4F0A5F3D17E}"/>
              </a:ext>
            </a:extLst>
          </p:cNvPr>
          <p:cNvSpPr>
            <a:spLocks noGrp="1" noChangeArrowheads="1"/>
          </p:cNvSpPr>
          <p:nvPr>
            <p:ph type="title"/>
          </p:nvPr>
        </p:nvSpPr>
        <p:spPr>
          <a:xfrm>
            <a:off x="468313" y="476250"/>
            <a:ext cx="8229600" cy="504825"/>
          </a:xfrm>
        </p:spPr>
        <p:txBody>
          <a:bodyPr/>
          <a:lstStyle/>
          <a:p>
            <a:pPr eaLnBrk="1" hangingPunct="1"/>
            <a:r>
              <a:rPr lang="en-GB" altLang="en-US" sz="2400">
                <a:solidFill>
                  <a:schemeClr val="tx1"/>
                </a:solidFill>
                <a:latin typeface="Century Gothic" panose="020B0502020202020204" pitchFamily="34" charset="0"/>
              </a:rPr>
              <a:t>The Vision for our School</a:t>
            </a:r>
          </a:p>
        </p:txBody>
      </p:sp>
      <p:pic>
        <p:nvPicPr>
          <p:cNvPr id="5125" name="Picture 4" descr="Mapac - Schoolwear, Workwear, Sportswear, Promotional Products or ...">
            <a:hlinkClick r:id="rId2"/>
            <a:extLst>
              <a:ext uri="{FF2B5EF4-FFF2-40B4-BE49-F238E27FC236}">
                <a16:creationId xmlns:a16="http://schemas.microsoft.com/office/drawing/2014/main" id="{C12356B0-FFCF-7D54-0162-146CF8F81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04788"/>
            <a:ext cx="18002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2">
            <a:extLst>
              <a:ext uri="{FF2B5EF4-FFF2-40B4-BE49-F238E27FC236}">
                <a16:creationId xmlns:a16="http://schemas.microsoft.com/office/drawing/2014/main" id="{A558021E-FB86-B0BF-0DB5-6C8C9036C1E4}"/>
              </a:ext>
            </a:extLst>
          </p:cNvPr>
          <p:cNvSpPr txBox="1">
            <a:spLocks noChangeArrowheads="1"/>
          </p:cNvSpPr>
          <p:nvPr/>
        </p:nvSpPr>
        <p:spPr bwMode="auto">
          <a:xfrm>
            <a:off x="2124075" y="6218238"/>
            <a:ext cx="530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2F6DA-4D98-A1BA-5230-C92C5B1B4B2C}"/>
              </a:ext>
            </a:extLst>
          </p:cNvPr>
          <p:cNvSpPr/>
          <p:nvPr/>
        </p:nvSpPr>
        <p:spPr>
          <a:xfrm>
            <a:off x="250825" y="188913"/>
            <a:ext cx="8642350"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7" name="Rectangle 3">
            <a:extLst>
              <a:ext uri="{FF2B5EF4-FFF2-40B4-BE49-F238E27FC236}">
                <a16:creationId xmlns:a16="http://schemas.microsoft.com/office/drawing/2014/main" id="{C3F9C3A3-9E79-008A-4D57-5B35AD69B83C}"/>
              </a:ext>
            </a:extLst>
          </p:cNvPr>
          <p:cNvSpPr>
            <a:spLocks noGrp="1" noChangeArrowheads="1"/>
          </p:cNvSpPr>
          <p:nvPr>
            <p:ph type="body" idx="1"/>
          </p:nvPr>
        </p:nvSpPr>
        <p:spPr>
          <a:xfrm>
            <a:off x="468313" y="766763"/>
            <a:ext cx="8229600" cy="3052762"/>
          </a:xfrm>
        </p:spPr>
        <p:txBody>
          <a:bodyPr/>
          <a:lstStyle/>
          <a:p>
            <a:pPr marL="0" indent="0">
              <a:buFontTx/>
              <a:buNone/>
            </a:pPr>
            <a:endParaRPr lang="en-GB" altLang="en-US" sz="2000">
              <a:latin typeface="Century Gothic" panose="020B0502020202020204" pitchFamily="34" charset="0"/>
            </a:endParaRPr>
          </a:p>
          <a:p>
            <a:pPr marL="0" indent="0" algn="ctr" eaLnBrk="1" hangingPunct="1">
              <a:buFontTx/>
              <a:buNone/>
            </a:pPr>
            <a:endParaRPr lang="en-GB" altLang="en-US">
              <a:latin typeface="Century Gothic" panose="020B0502020202020204" pitchFamily="34" charset="0"/>
            </a:endParaRPr>
          </a:p>
        </p:txBody>
      </p:sp>
      <p:sp>
        <p:nvSpPr>
          <p:cNvPr id="6148" name="Rectangle 2">
            <a:extLst>
              <a:ext uri="{FF2B5EF4-FFF2-40B4-BE49-F238E27FC236}">
                <a16:creationId xmlns:a16="http://schemas.microsoft.com/office/drawing/2014/main" id="{92726F54-91E0-BCBB-4890-20E82BA0A1DC}"/>
              </a:ext>
            </a:extLst>
          </p:cNvPr>
          <p:cNvSpPr>
            <a:spLocks noGrp="1" noChangeArrowheads="1"/>
          </p:cNvSpPr>
          <p:nvPr>
            <p:ph type="title"/>
          </p:nvPr>
        </p:nvSpPr>
        <p:spPr>
          <a:xfrm>
            <a:off x="468313" y="320675"/>
            <a:ext cx="8229600" cy="504825"/>
          </a:xfrm>
        </p:spPr>
        <p:txBody>
          <a:bodyPr/>
          <a:lstStyle/>
          <a:p>
            <a:pPr eaLnBrk="1" hangingPunct="1"/>
            <a:r>
              <a:rPr lang="en-GB" altLang="en-US" sz="2400">
                <a:solidFill>
                  <a:schemeClr val="tx1"/>
                </a:solidFill>
                <a:latin typeface="Century Gothic" panose="020B0502020202020204" pitchFamily="34" charset="0"/>
              </a:rPr>
              <a:t>Curriculum Intent</a:t>
            </a:r>
          </a:p>
        </p:txBody>
      </p:sp>
      <p:sp>
        <p:nvSpPr>
          <p:cNvPr id="6149" name="TextBox 2">
            <a:extLst>
              <a:ext uri="{FF2B5EF4-FFF2-40B4-BE49-F238E27FC236}">
                <a16:creationId xmlns:a16="http://schemas.microsoft.com/office/drawing/2014/main" id="{4F2E430E-44F5-3607-CEA3-6F2DAF61D24A}"/>
              </a:ext>
            </a:extLst>
          </p:cNvPr>
          <p:cNvSpPr txBox="1">
            <a:spLocks noChangeArrowheads="1"/>
          </p:cNvSpPr>
          <p:nvPr/>
        </p:nvSpPr>
        <p:spPr bwMode="auto">
          <a:xfrm>
            <a:off x="2124075" y="6243638"/>
            <a:ext cx="530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6150" name="Picture 2">
            <a:extLst>
              <a:ext uri="{FF2B5EF4-FFF2-40B4-BE49-F238E27FC236}">
                <a16:creationId xmlns:a16="http://schemas.microsoft.com/office/drawing/2014/main" id="{7BB83600-D3A8-6847-F090-8A16D4D48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905436"/>
            <a:ext cx="8285163" cy="505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7CF2D-7B95-E6B6-D2D5-1F097016013C}"/>
              </a:ext>
            </a:extLst>
          </p:cNvPr>
          <p:cNvSpPr/>
          <p:nvPr/>
        </p:nvSpPr>
        <p:spPr>
          <a:xfrm>
            <a:off x="250825" y="188913"/>
            <a:ext cx="8642350"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0FC49215-4C09-1DEC-9DE8-214D0DA5BB16}"/>
              </a:ext>
            </a:extLst>
          </p:cNvPr>
          <p:cNvSpPr>
            <a:spLocks noGrp="1" noChangeArrowheads="1"/>
          </p:cNvSpPr>
          <p:nvPr>
            <p:ph type="body" idx="1"/>
          </p:nvPr>
        </p:nvSpPr>
        <p:spPr>
          <a:xfrm>
            <a:off x="468313" y="1635125"/>
            <a:ext cx="8229600" cy="4327525"/>
          </a:xfrm>
        </p:spPr>
        <p:txBody>
          <a:bodyPr/>
          <a:lstStyle/>
          <a:p>
            <a:pPr marL="0" indent="0" algn="ctr" eaLnBrk="1" hangingPunct="1">
              <a:buFontTx/>
              <a:buNone/>
            </a:pPr>
            <a:r>
              <a:rPr lang="en-GB" altLang="en-US">
                <a:latin typeface="Century Gothic" panose="020B0502020202020204" pitchFamily="34" charset="0"/>
              </a:rPr>
              <a:t>Our focus in Year 2 is to develop independence by letting pupils take responsibility for themselves and their learning.</a:t>
            </a:r>
            <a:r>
              <a:rPr lang="en-US" altLang="en-US">
                <a:latin typeface="Century Gothic" panose="020B0502020202020204" pitchFamily="34" charset="0"/>
              </a:rPr>
              <a:t> </a:t>
            </a:r>
          </a:p>
          <a:p>
            <a:pPr marL="0" indent="0" algn="ctr" eaLnBrk="1" hangingPunct="1">
              <a:buFontTx/>
              <a:buNone/>
            </a:pPr>
            <a:r>
              <a:rPr lang="en-US" altLang="en-US">
                <a:latin typeface="Century Gothic" panose="020B0502020202020204" pitchFamily="34" charset="0"/>
              </a:rPr>
              <a:t>You can support this by encouraging them to take responsibility for their own belongings and know what they need to bring into school every day.</a:t>
            </a:r>
            <a:endParaRPr lang="en-GB" altLang="en-US">
              <a:latin typeface="Century Gothic" panose="020B0502020202020204" pitchFamily="34" charset="0"/>
            </a:endParaRPr>
          </a:p>
        </p:txBody>
      </p:sp>
      <p:sp>
        <p:nvSpPr>
          <p:cNvPr id="11268" name="Rectangle 2">
            <a:extLst>
              <a:ext uri="{FF2B5EF4-FFF2-40B4-BE49-F238E27FC236}">
                <a16:creationId xmlns:a16="http://schemas.microsoft.com/office/drawing/2014/main" id="{914B29A4-BA1B-C2B5-048F-D6717E8C4380}"/>
              </a:ext>
            </a:extLst>
          </p:cNvPr>
          <p:cNvSpPr>
            <a:spLocks noGrp="1" noChangeArrowheads="1"/>
          </p:cNvSpPr>
          <p:nvPr>
            <p:ph type="title"/>
          </p:nvPr>
        </p:nvSpPr>
        <p:spPr>
          <a:xfrm>
            <a:off x="468313" y="476250"/>
            <a:ext cx="8229600" cy="1143000"/>
          </a:xfrm>
        </p:spPr>
        <p:txBody>
          <a:bodyPr/>
          <a:lstStyle/>
          <a:p>
            <a:pPr eaLnBrk="1" hangingPunct="1"/>
            <a:r>
              <a:rPr lang="en-GB" altLang="en-US">
                <a:solidFill>
                  <a:schemeClr val="tx1"/>
                </a:solidFill>
                <a:latin typeface="Century Gothic" panose="020B0502020202020204" pitchFamily="34" charset="0"/>
              </a:rPr>
              <a:t>Independence</a:t>
            </a:r>
          </a:p>
        </p:txBody>
      </p:sp>
      <p:pic>
        <p:nvPicPr>
          <p:cNvPr id="11269" name="Picture 4" descr="Mapac - Schoolwear, Workwear, Sportswear, Promotional Products or ...">
            <a:hlinkClick r:id="rId2"/>
            <a:extLst>
              <a:ext uri="{FF2B5EF4-FFF2-40B4-BE49-F238E27FC236}">
                <a16:creationId xmlns:a16="http://schemas.microsoft.com/office/drawing/2014/main" id="{86EC549E-2893-87D0-3288-3A24769F3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04788"/>
            <a:ext cx="18002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2">
            <a:extLst>
              <a:ext uri="{FF2B5EF4-FFF2-40B4-BE49-F238E27FC236}">
                <a16:creationId xmlns:a16="http://schemas.microsoft.com/office/drawing/2014/main" id="{90C6729C-785D-3D92-34B5-386E0FC66CD3}"/>
              </a:ext>
            </a:extLst>
          </p:cNvPr>
          <p:cNvSpPr txBox="1">
            <a:spLocks noChangeArrowheads="1"/>
          </p:cNvSpPr>
          <p:nvPr/>
        </p:nvSpPr>
        <p:spPr bwMode="auto">
          <a:xfrm>
            <a:off x="2124075" y="6105525"/>
            <a:ext cx="530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58A1BE-8090-6B2D-4FD6-D6B982BC0DFC}"/>
              </a:ext>
            </a:extLst>
          </p:cNvPr>
          <p:cNvSpPr/>
          <p:nvPr/>
        </p:nvSpPr>
        <p:spPr>
          <a:xfrm>
            <a:off x="250825" y="188913"/>
            <a:ext cx="8642350"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C20B5A59-FA53-2752-3AEB-355D4E7C3486}"/>
              </a:ext>
            </a:extLst>
          </p:cNvPr>
          <p:cNvSpPr>
            <a:spLocks noGrp="1" noChangeArrowheads="1"/>
          </p:cNvSpPr>
          <p:nvPr>
            <p:ph type="body" idx="1"/>
          </p:nvPr>
        </p:nvSpPr>
        <p:spPr>
          <a:xfrm>
            <a:off x="468313" y="1717675"/>
            <a:ext cx="8229600" cy="4243388"/>
          </a:xfrm>
        </p:spPr>
        <p:txBody>
          <a:bodyPr/>
          <a:lstStyle/>
          <a:p>
            <a:pPr marL="0" indent="0" eaLnBrk="1" hangingPunct="1">
              <a:buFontTx/>
              <a:buNone/>
            </a:pPr>
            <a:r>
              <a:rPr lang="en-US" altLang="en-US" sz="1800">
                <a:latin typeface="Century Gothic"/>
              </a:rPr>
              <a:t>W</a:t>
            </a:r>
            <a:r>
              <a:rPr lang="en-GB" altLang="en-US" sz="1800">
                <a:latin typeface="Century Gothic"/>
              </a:rPr>
              <a:t>e strive to encourage the children to be as proud of the school community as we are.</a:t>
            </a:r>
          </a:p>
          <a:p>
            <a:pPr marL="0" indent="0" eaLnBrk="1" hangingPunct="1">
              <a:buNone/>
            </a:pPr>
            <a:r>
              <a:rPr lang="en-GB" altLang="en-US" sz="1800">
                <a:latin typeface="Century Gothic"/>
              </a:rPr>
              <a:t>To support this we expect the children to come to school fully equipped for a day of learning. </a:t>
            </a:r>
            <a:endParaRPr lang="en-GB" altLang="en-US" sz="1800">
              <a:latin typeface="Century Gothic" panose="020B0502020202020204" pitchFamily="34" charset="0"/>
            </a:endParaRPr>
          </a:p>
          <a:p>
            <a:pPr marL="0" indent="0" eaLnBrk="1" hangingPunct="1">
              <a:buNone/>
            </a:pPr>
            <a:r>
              <a:rPr lang="en-GB" altLang="en-US" sz="1800">
                <a:latin typeface="Century Gothic"/>
              </a:rPr>
              <a:t>Please make sure that they are wearing the correct uniform and that everything is clearly labelled. </a:t>
            </a:r>
          </a:p>
          <a:p>
            <a:pPr marL="0" indent="0" eaLnBrk="1" hangingPunct="1">
              <a:buNone/>
            </a:pPr>
            <a:r>
              <a:rPr lang="en-US" altLang="en-US" sz="1800">
                <a:latin typeface="Century Gothic" panose="020B0502020202020204" pitchFamily="34" charset="0"/>
              </a:rPr>
              <a:t>Children are expected to bring their school book bag to school every day with them. </a:t>
            </a:r>
            <a:endParaRPr lang="en-GB" altLang="en-US" sz="1800">
              <a:latin typeface="Century Gothic" panose="020B0502020202020204" pitchFamily="34" charset="0"/>
            </a:endParaRPr>
          </a:p>
          <a:p>
            <a:pPr marL="0" indent="0" eaLnBrk="1" hangingPunct="1">
              <a:buFontTx/>
              <a:buNone/>
            </a:pPr>
            <a:endParaRPr lang="en-US" altLang="en-US" sz="1800">
              <a:latin typeface="Century Gothic" panose="020B0502020202020204" pitchFamily="34" charset="0"/>
            </a:endParaRPr>
          </a:p>
          <a:p>
            <a:pPr marL="0" indent="0" eaLnBrk="1" hangingPunct="1">
              <a:buNone/>
            </a:pPr>
            <a:r>
              <a:rPr lang="en-US" altLang="en-US" sz="1800">
                <a:latin typeface="Century Gothic"/>
              </a:rPr>
              <a:t>O</a:t>
            </a:r>
            <a:r>
              <a:rPr lang="en-GB" altLang="en-US" sz="1800">
                <a:latin typeface="Century Gothic"/>
              </a:rPr>
              <a:t>n occasions there are perfectly valid reasons for why your child may not come to school in the correct uniform. Please inform us if this is the case. If this continues you will receive a letter from the class teacher, followed by the year group leader and then a meeting with Mrs Reeve or Mrs Sharkey. </a:t>
            </a:r>
            <a:endParaRPr lang="en-GB" altLang="en-US" sz="1800">
              <a:latin typeface="Century Gothic" panose="020B0502020202020204" pitchFamily="34" charset="0"/>
            </a:endParaRPr>
          </a:p>
          <a:p>
            <a:pPr marL="0" indent="0" algn="ctr" eaLnBrk="1" hangingPunct="1">
              <a:buFontTx/>
              <a:buNone/>
            </a:pPr>
            <a:endParaRPr lang="en-GB" altLang="en-US">
              <a:latin typeface="Century Gothic" panose="020B0502020202020204" pitchFamily="34" charset="0"/>
            </a:endParaRPr>
          </a:p>
        </p:txBody>
      </p:sp>
      <p:sp>
        <p:nvSpPr>
          <p:cNvPr id="12292" name="Rectangle 2">
            <a:extLst>
              <a:ext uri="{FF2B5EF4-FFF2-40B4-BE49-F238E27FC236}">
                <a16:creationId xmlns:a16="http://schemas.microsoft.com/office/drawing/2014/main" id="{0E6952E0-9241-A735-C4C5-AF120B300119}"/>
              </a:ext>
            </a:extLst>
          </p:cNvPr>
          <p:cNvSpPr>
            <a:spLocks noGrp="1" noChangeArrowheads="1"/>
          </p:cNvSpPr>
          <p:nvPr>
            <p:ph type="title"/>
          </p:nvPr>
        </p:nvSpPr>
        <p:spPr>
          <a:xfrm>
            <a:off x="468313" y="476250"/>
            <a:ext cx="8229600" cy="1143000"/>
          </a:xfrm>
        </p:spPr>
        <p:txBody>
          <a:bodyPr/>
          <a:lstStyle/>
          <a:p>
            <a:pPr eaLnBrk="1" hangingPunct="1"/>
            <a:r>
              <a:rPr lang="en-US" altLang="en-US">
                <a:solidFill>
                  <a:schemeClr val="tx1"/>
                </a:solidFill>
                <a:latin typeface="Century Gothic" panose="020B0502020202020204" pitchFamily="34" charset="0"/>
              </a:rPr>
              <a:t>Uniform Expectations</a:t>
            </a:r>
            <a:endParaRPr lang="en-GB" altLang="en-US">
              <a:solidFill>
                <a:schemeClr val="tx1"/>
              </a:solidFill>
              <a:latin typeface="Century Gothic" panose="020B0502020202020204" pitchFamily="34" charset="0"/>
            </a:endParaRPr>
          </a:p>
        </p:txBody>
      </p:sp>
      <p:pic>
        <p:nvPicPr>
          <p:cNvPr id="12293" name="Picture 4" descr="Mapac - Schoolwear, Workwear, Sportswear, Promotional Products or ...">
            <a:hlinkClick r:id="rId2"/>
            <a:extLst>
              <a:ext uri="{FF2B5EF4-FFF2-40B4-BE49-F238E27FC236}">
                <a16:creationId xmlns:a16="http://schemas.microsoft.com/office/drawing/2014/main" id="{55D5547C-5C87-E78F-D810-A24C3EC05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04788"/>
            <a:ext cx="18002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2">
            <a:extLst>
              <a:ext uri="{FF2B5EF4-FFF2-40B4-BE49-F238E27FC236}">
                <a16:creationId xmlns:a16="http://schemas.microsoft.com/office/drawing/2014/main" id="{E251AEDD-9A5C-A635-EB2B-A20E17424A7D}"/>
              </a:ext>
            </a:extLst>
          </p:cNvPr>
          <p:cNvSpPr txBox="1">
            <a:spLocks noChangeArrowheads="1"/>
          </p:cNvSpPr>
          <p:nvPr/>
        </p:nvSpPr>
        <p:spPr bwMode="auto">
          <a:xfrm>
            <a:off x="2124075" y="6105525"/>
            <a:ext cx="530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71463" y="211138"/>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3200">
                <a:solidFill>
                  <a:schemeClr val="tx1"/>
                </a:solidFill>
                <a:latin typeface="Century Gothic" panose="020B0502020202020204" pitchFamily="34" charset="0"/>
              </a:rPr>
              <a:t>Things to Remember </a:t>
            </a:r>
          </a:p>
          <a:p>
            <a:pPr algn="ctr">
              <a:defRPr/>
            </a:pPr>
            <a:endParaRPr lang="en-US" sz="3200">
              <a:solidFill>
                <a:schemeClr val="tx1"/>
              </a:solidFill>
              <a:latin typeface="Century Gothic" panose="020B0502020202020204" pitchFamily="34" charset="0"/>
            </a:endParaRPr>
          </a:p>
          <a:p>
            <a:pPr algn="ctr">
              <a:defRPr/>
            </a:pPr>
            <a:endParaRPr lang="en-US">
              <a:solidFill>
                <a:schemeClr val="tx1"/>
              </a:solidFill>
              <a:latin typeface="Century Gothic" panose="020B0502020202020204" pitchFamily="34" charset="0"/>
            </a:endParaRPr>
          </a:p>
          <a:p>
            <a:pPr algn="ctr">
              <a:defRPr/>
            </a:pPr>
            <a:r>
              <a:rPr lang="en-US">
                <a:solidFill>
                  <a:schemeClr val="tx1"/>
                </a:solidFill>
                <a:latin typeface="Century Gothic"/>
              </a:rPr>
              <a:t>-A waterproof must be in school every day regardless of the weather and a coat for winter months (hats/gloves for winter and sunhats and sun cream for spring/summer).</a:t>
            </a:r>
          </a:p>
          <a:p>
            <a:pPr algn="ctr">
              <a:defRPr/>
            </a:pPr>
            <a:endParaRPr lang="en-US">
              <a:solidFill>
                <a:schemeClr val="tx1"/>
              </a:solidFill>
              <a:latin typeface="Century Gothic" panose="020B0502020202020204" pitchFamily="34" charset="0"/>
            </a:endParaRPr>
          </a:p>
          <a:p>
            <a:pPr algn="ctr">
              <a:defRPr/>
            </a:pPr>
            <a:endParaRPr lang="en-US">
              <a:solidFill>
                <a:schemeClr val="tx1"/>
              </a:solidFill>
              <a:latin typeface="Century Gothic" panose="020B0502020202020204" pitchFamily="34" charset="0"/>
            </a:endParaRPr>
          </a:p>
          <a:p>
            <a:pPr algn="ctr">
              <a:defRPr/>
            </a:pPr>
            <a:r>
              <a:rPr lang="en-US">
                <a:solidFill>
                  <a:schemeClr val="tx1"/>
                </a:solidFill>
                <a:latin typeface="Century Gothic"/>
              </a:rPr>
              <a:t>PE days:</a:t>
            </a:r>
          </a:p>
          <a:p>
            <a:pPr algn="ctr">
              <a:defRPr/>
            </a:pPr>
            <a:r>
              <a:rPr lang="en-US">
                <a:solidFill>
                  <a:schemeClr val="tx1"/>
                </a:solidFill>
                <a:latin typeface="Century Gothic"/>
              </a:rPr>
              <a:t>Barn Owls – Monday and Wednesday</a:t>
            </a:r>
          </a:p>
          <a:p>
            <a:pPr algn="ctr">
              <a:defRPr/>
            </a:pPr>
            <a:r>
              <a:rPr lang="en-US">
                <a:solidFill>
                  <a:schemeClr val="tx1"/>
                </a:solidFill>
                <a:latin typeface="Century Gothic"/>
              </a:rPr>
              <a:t>Tawny Owls – Tuesday and Wednesday</a:t>
            </a:r>
          </a:p>
          <a:p>
            <a:pPr algn="ctr">
              <a:defRPr/>
            </a:pPr>
            <a:r>
              <a:rPr lang="en-US">
                <a:solidFill>
                  <a:schemeClr val="tx1"/>
                </a:solidFill>
                <a:latin typeface="Century Gothic"/>
              </a:rPr>
              <a:t>Snowy Owls – Wednesday and Thursday</a:t>
            </a:r>
            <a:endParaRPr lang="en-US">
              <a:solidFill>
                <a:schemeClr val="tx1"/>
              </a:solidFill>
              <a:latin typeface="Century Gothic" panose="020B0502020202020204" pitchFamily="34" charset="0"/>
            </a:endParaRPr>
          </a:p>
          <a:p>
            <a:pPr algn="ctr">
              <a:defRPr/>
            </a:pPr>
            <a:endParaRPr lang="en-US">
              <a:solidFill>
                <a:schemeClr val="tx1"/>
              </a:solidFill>
              <a:latin typeface="Century Gothic" panose="020B0502020202020204" pitchFamily="34" charset="0"/>
            </a:endParaRPr>
          </a:p>
          <a:p>
            <a:pPr algn="ctr">
              <a:defRPr/>
            </a:pPr>
            <a:r>
              <a:rPr lang="en-US">
                <a:solidFill>
                  <a:schemeClr val="tx1"/>
                </a:solidFill>
                <a:latin typeface="Century Gothic"/>
              </a:rPr>
              <a:t>-Fruit, filled water bottle every day.</a:t>
            </a:r>
          </a:p>
          <a:p>
            <a:pPr algn="ctr">
              <a:defRPr/>
            </a:pPr>
            <a:endParaRPr lang="en-US">
              <a:solidFill>
                <a:schemeClr val="tx1"/>
              </a:solidFill>
              <a:latin typeface="Century Gothic" panose="020B0502020202020204" pitchFamily="34" charset="0"/>
            </a:endParaRPr>
          </a:p>
          <a:p>
            <a:pPr algn="ctr">
              <a:defRPr/>
            </a:pPr>
            <a:r>
              <a:rPr lang="en-US">
                <a:solidFill>
                  <a:schemeClr val="tx1"/>
                </a:solidFill>
                <a:latin typeface="Century Gothic"/>
              </a:rPr>
              <a:t>-Reading book and Reading Diary</a:t>
            </a:r>
            <a:endParaRPr lang="en-US">
              <a:solidFill>
                <a:schemeClr val="tx1"/>
              </a:solidFill>
              <a:latin typeface="Century Gothic" panose="020B0502020202020204" pitchFamily="34" charset="0"/>
            </a:endParaRPr>
          </a:p>
        </p:txBody>
      </p:sp>
      <p:pic>
        <p:nvPicPr>
          <p:cNvPr id="15363" name="Picture 4" descr="Mapac - Schoolwear, Workwear, Sportswear, Promotional Products or ...">
            <a:hlinkClick r:id="rId2"/>
            <a:extLst>
              <a:ext uri="{FF2B5EF4-FFF2-40B4-BE49-F238E27FC236}">
                <a16:creationId xmlns:a16="http://schemas.microsoft.com/office/drawing/2014/main" id="{9518D8C7-DA97-4817-BA66-E86D65E49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a:extLst>
              <a:ext uri="{FF2B5EF4-FFF2-40B4-BE49-F238E27FC236}">
                <a16:creationId xmlns:a16="http://schemas.microsoft.com/office/drawing/2014/main" id="{92CC2554-B256-4CBC-B973-FA04CED75D81}"/>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388B0-797A-21B8-2D3F-7545B7EB8AC2}"/>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1" name="Picture 4" descr="Mapac - Schoolwear, Workwear, Sportswear, Promotional Products or ...">
            <a:hlinkClick r:id="rId2"/>
            <a:extLst>
              <a:ext uri="{FF2B5EF4-FFF2-40B4-BE49-F238E27FC236}">
                <a16:creationId xmlns:a16="http://schemas.microsoft.com/office/drawing/2014/main" id="{F2A8FEF9-4C77-FC46-3432-1B5100EF8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a:extLst>
              <a:ext uri="{FF2B5EF4-FFF2-40B4-BE49-F238E27FC236}">
                <a16:creationId xmlns:a16="http://schemas.microsoft.com/office/drawing/2014/main" id="{D6011D07-C9A9-79C1-531A-6A07E06AE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644650"/>
            <a:ext cx="29384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88DD8D2-FFFC-0FCD-DE82-C7F0216119E0}"/>
              </a:ext>
            </a:extLst>
          </p:cNvPr>
          <p:cNvSpPr/>
          <p:nvPr/>
        </p:nvSpPr>
        <p:spPr>
          <a:xfrm>
            <a:off x="2851150" y="474663"/>
            <a:ext cx="5965825" cy="5540375"/>
          </a:xfrm>
          <a:prstGeom prst="rect">
            <a:avLst/>
          </a:prstGeom>
        </p:spPr>
        <p:txBody>
          <a:bodyPr lIns="91440" tIns="45720" rIns="91440" bIns="45720" anchor="t">
            <a:spAutoFit/>
          </a:bodyPr>
          <a:lstStyle/>
          <a:p>
            <a:pPr>
              <a:defRPr/>
            </a:pPr>
            <a:r>
              <a:rPr lang="en-GB" sz="1400">
                <a:latin typeface="Century Gothic" panose="020B0502020202020204" pitchFamily="34" charset="0"/>
                <a:ea typeface="Calibri" panose="020F0502020204030204" pitchFamily="34" charset="0"/>
                <a:cs typeface="Times New Roman" panose="02020603050405020304" pitchFamily="18" charset="0"/>
              </a:rPr>
              <a:t>Our values are as follows: </a:t>
            </a:r>
            <a:endParaRPr lang="en-GB" sz="1400"/>
          </a:p>
          <a:p>
            <a:pPr>
              <a:defRPr/>
            </a:pPr>
            <a:endParaRPr lang="en-GB" sz="1400"/>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Respect- </a:t>
            </a:r>
            <a:r>
              <a:rPr lang="en-GB" sz="1400">
                <a:latin typeface="Century Gothic" panose="020B0502020202020204" pitchFamily="34" charset="0"/>
                <a:ea typeface="Calibri" panose="020F0502020204030204" pitchFamily="34" charset="0"/>
                <a:cs typeface="Times New Roman" panose="02020603050405020304" pitchFamily="18" charset="0"/>
              </a:rPr>
              <a:t>Respect self, fellow pupils, teachers and other adults. Respect their own and others property. Respect the right that everyone can have their own thoughts, values and opinions. </a:t>
            </a:r>
            <a:endParaRPr lang="en-GB" sz="1400">
              <a:latin typeface="Times New Roman" panose="02020603050405020304" pitchFamily="18" charset="0"/>
              <a:ea typeface="Times New Roman" panose="02020603050405020304" pitchFamily="18" charset="0"/>
            </a:endParaRPr>
          </a:p>
          <a:p>
            <a:pPr marL="342900">
              <a:spcAft>
                <a:spcPts val="0"/>
              </a:spcAft>
              <a:defRPr/>
            </a:pPr>
            <a:endParaRPr lang="en-GB" sz="1400">
              <a:latin typeface="Times New Roman" panose="02020603050405020304" pitchFamily="18" charset="0"/>
              <a:ea typeface="Times New Roman" panose="02020603050405020304" pitchFamily="18" charset="0"/>
            </a:endParaRPr>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Honesty</a:t>
            </a:r>
            <a:r>
              <a:rPr lang="en-GB" sz="1400">
                <a:latin typeface="Century Gothic" panose="020B0502020202020204" pitchFamily="34" charset="0"/>
                <a:ea typeface="Calibri" panose="020F0502020204030204" pitchFamily="34" charset="0"/>
                <a:cs typeface="Times New Roman" panose="02020603050405020304" pitchFamily="18" charset="0"/>
              </a:rPr>
              <a:t>- Be truthful to ourselves and others. </a:t>
            </a:r>
            <a:endParaRPr lang="en-GB" sz="1400">
              <a:latin typeface="Times New Roman" panose="02020603050405020304" pitchFamily="18" charset="0"/>
              <a:ea typeface="Times New Roman" panose="02020603050405020304" pitchFamily="18" charset="0"/>
            </a:endParaRPr>
          </a:p>
          <a:p>
            <a:pPr>
              <a:spcAft>
                <a:spcPts val="0"/>
              </a:spcAft>
              <a:defRPr/>
            </a:pPr>
            <a:endParaRPr lang="en-GB" sz="1400">
              <a:latin typeface="Times New Roman" panose="02020603050405020304" pitchFamily="18" charset="0"/>
              <a:ea typeface="Times New Roman" panose="02020603050405020304" pitchFamily="18" charset="0"/>
            </a:endParaRPr>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Co-operation – </a:t>
            </a:r>
            <a:r>
              <a:rPr lang="en-GB" sz="1400">
                <a:latin typeface="Century Gothic" panose="020B0502020202020204" pitchFamily="34" charset="0"/>
                <a:ea typeface="Calibri" panose="020F0502020204030204" pitchFamily="34" charset="0"/>
                <a:cs typeface="Times New Roman" panose="02020603050405020304" pitchFamily="18" charset="0"/>
              </a:rPr>
              <a:t>collaborate with our peers to gain the most from our learning, to learn from each other and utilising everyone’s skills. </a:t>
            </a:r>
            <a:endParaRPr lang="en-GB" sz="1400">
              <a:latin typeface="Times New Roman" panose="02020603050405020304" pitchFamily="18" charset="0"/>
              <a:ea typeface="Times New Roman" panose="02020603050405020304" pitchFamily="18" charset="0"/>
            </a:endParaRPr>
          </a:p>
          <a:p>
            <a:pPr>
              <a:spcAft>
                <a:spcPts val="0"/>
              </a:spcAft>
              <a:defRPr/>
            </a:pPr>
            <a:endParaRPr lang="en-GB" sz="1400">
              <a:latin typeface="Times New Roman" panose="02020603050405020304" pitchFamily="18" charset="0"/>
              <a:ea typeface="Times New Roman" panose="02020603050405020304" pitchFamily="18" charset="0"/>
            </a:endParaRPr>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Appreciation-</a:t>
            </a:r>
            <a:r>
              <a:rPr lang="en-GB" sz="1400">
                <a:latin typeface="Century Gothic" panose="020B0502020202020204" pitchFamily="34" charset="0"/>
                <a:ea typeface="Calibri" panose="020F0502020204030204" pitchFamily="34" charset="0"/>
                <a:cs typeface="Times New Roman" panose="02020603050405020304" pitchFamily="18" charset="0"/>
              </a:rPr>
              <a:t>to learn to build positive relationships with others by developing effective communication, trust and to understand the worth, quality and importance of something or someone. </a:t>
            </a:r>
            <a:endParaRPr lang="en-GB" sz="1400">
              <a:latin typeface="Times New Roman" panose="02020603050405020304" pitchFamily="18" charset="0"/>
              <a:ea typeface="Times New Roman" panose="02020603050405020304" pitchFamily="18" charset="0"/>
            </a:endParaRPr>
          </a:p>
          <a:p>
            <a:pPr>
              <a:spcAft>
                <a:spcPts val="0"/>
              </a:spcAft>
              <a:defRPr/>
            </a:pPr>
            <a:endParaRPr lang="en-GB" sz="1400">
              <a:latin typeface="Times New Roman" panose="02020603050405020304" pitchFamily="18" charset="0"/>
              <a:ea typeface="Times New Roman" panose="02020603050405020304" pitchFamily="18" charset="0"/>
            </a:endParaRPr>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Responsibility </a:t>
            </a:r>
            <a:r>
              <a:rPr lang="en-GB" sz="1400">
                <a:latin typeface="Century Gothic" panose="020B0502020202020204" pitchFamily="34" charset="0"/>
                <a:ea typeface="Calibri" panose="020F0502020204030204" pitchFamily="34" charset="0"/>
                <a:cs typeface="Times New Roman" panose="02020603050405020304" pitchFamily="18" charset="0"/>
              </a:rPr>
              <a:t> - To develop a sense of community, knowing that actions have an impact on them and others</a:t>
            </a:r>
            <a:r>
              <a:rPr lang="en-GB">
                <a:latin typeface="Century Gothic" panose="020B0502020202020204" pitchFamily="34" charset="0"/>
                <a:ea typeface="Calibri" panose="020F0502020204030204" pitchFamily="34" charset="0"/>
                <a:cs typeface="Times New Roman" panose="02020603050405020304" pitchFamily="18" charset="0"/>
              </a:rPr>
              <a:t>. </a:t>
            </a:r>
          </a:p>
          <a:p>
            <a:pPr marL="257175" indent="-257175">
              <a:spcAft>
                <a:spcPts val="0"/>
              </a:spcAft>
              <a:buFont typeface="Symbol" panose="05050102010706020507" pitchFamily="18" charset="2"/>
              <a:buChar char=""/>
              <a:defRPr/>
            </a:pPr>
            <a:endParaRPr lang="en-GB" sz="1050">
              <a:latin typeface="Century Gothic" panose="020B0502020202020204" pitchFamily="34" charset="0"/>
              <a:ea typeface="Times New Roman" panose="02020603050405020304" pitchFamily="18" charset="0"/>
              <a:cs typeface="Times New Roman" panose="02020603050405020304" pitchFamily="18" charset="0"/>
            </a:endParaRPr>
          </a:p>
          <a:p>
            <a:pPr marL="257175" indent="-257175">
              <a:spcAft>
                <a:spcPts val="0"/>
              </a:spcAft>
              <a:buFont typeface="Symbol" panose="05050102010706020507" pitchFamily="18" charset="2"/>
              <a:buChar char=""/>
              <a:defRPr/>
            </a:pPr>
            <a:endParaRPr lang="en-GB" sz="1050">
              <a:latin typeface="Century Gothic" panose="020B0502020202020204" pitchFamily="34" charset="0"/>
              <a:ea typeface="Times New Roman" panose="02020603050405020304" pitchFamily="18" charset="0"/>
              <a:cs typeface="Times New Roman" panose="02020603050405020304" pitchFamily="18" charset="0"/>
            </a:endParaRPr>
          </a:p>
          <a:p>
            <a:pPr marL="257175" indent="-257175">
              <a:spcAft>
                <a:spcPts val="0"/>
              </a:spcAft>
              <a:buFont typeface="Symbol" panose="05050102010706020507" pitchFamily="18" charset="2"/>
              <a:buChar char=""/>
              <a:defRPr/>
            </a:pPr>
            <a:endParaRPr lang="en-GB" sz="1050">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defRPr/>
            </a:pPr>
            <a:endParaRPr lang="en-GB" sz="1050">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defRPr/>
            </a:pPr>
            <a:r>
              <a:rPr lang="en-GB" sz="1400">
                <a:latin typeface="Century Gothic"/>
                <a:ea typeface="Times New Roman" panose="02020603050405020304" pitchFamily="18" charset="0"/>
                <a:cs typeface="Times New Roman"/>
              </a:rPr>
              <a:t>We explore the meaning of our school values through our daily reflections, classroom discussions, PSHE- Jigsaw and our behaviour and well-being approach </a:t>
            </a:r>
            <a:endParaRPr lang="en-GB" sz="1400">
              <a:latin typeface="Times New Roman"/>
              <a:ea typeface="Times New Roman" panose="02020603050405020304" pitchFamily="18" charset="0"/>
            </a:endParaRPr>
          </a:p>
        </p:txBody>
      </p:sp>
      <p:sp>
        <p:nvSpPr>
          <p:cNvPr id="7174" name="Rectangle 2">
            <a:extLst>
              <a:ext uri="{FF2B5EF4-FFF2-40B4-BE49-F238E27FC236}">
                <a16:creationId xmlns:a16="http://schemas.microsoft.com/office/drawing/2014/main" id="{A357D044-6926-22CB-8AAD-EFB4E0291143}"/>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08E8AE-19CB-AAA9-EE21-550D05E29DB6}"/>
              </a:ext>
            </a:extLst>
          </p:cNvPr>
          <p:cNvSpPr/>
          <p:nvPr/>
        </p:nvSpPr>
        <p:spPr>
          <a:xfrm>
            <a:off x="215900" y="158750"/>
            <a:ext cx="8632825" cy="6335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195" name="Picture 4" descr="Mapac - Schoolwear, Workwear, Sportswear, Promotional Products or ...">
            <a:hlinkClick r:id="rId2"/>
            <a:extLst>
              <a:ext uri="{FF2B5EF4-FFF2-40B4-BE49-F238E27FC236}">
                <a16:creationId xmlns:a16="http://schemas.microsoft.com/office/drawing/2014/main" id="{899C1F89-17D8-2245-E990-F1917CB63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a:extLst>
              <a:ext uri="{FF2B5EF4-FFF2-40B4-BE49-F238E27FC236}">
                <a16:creationId xmlns:a16="http://schemas.microsoft.com/office/drawing/2014/main" id="{D2F99F8F-DFEC-BDEA-6DB0-C1C6153A2FCE}"/>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8197" name="Rectangle 2">
            <a:extLst>
              <a:ext uri="{FF2B5EF4-FFF2-40B4-BE49-F238E27FC236}">
                <a16:creationId xmlns:a16="http://schemas.microsoft.com/office/drawing/2014/main" id="{1CF135A6-26C9-E3EF-A00E-0E6BE863E86B}"/>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8198" name="Picture 6">
            <a:extLst>
              <a:ext uri="{FF2B5EF4-FFF2-40B4-BE49-F238E27FC236}">
                <a16:creationId xmlns:a16="http://schemas.microsoft.com/office/drawing/2014/main" id="{824FE1AA-C9D7-54E4-40F3-CC00F9574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95375"/>
            <a:ext cx="4608512"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2">
            <a:extLst>
              <a:ext uri="{FF2B5EF4-FFF2-40B4-BE49-F238E27FC236}">
                <a16:creationId xmlns:a16="http://schemas.microsoft.com/office/drawing/2014/main" id="{6FAF7AF8-15F1-191F-7B11-BE1094DCCEE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8200" name="Rectangle 3">
            <a:extLst>
              <a:ext uri="{FF2B5EF4-FFF2-40B4-BE49-F238E27FC236}">
                <a16:creationId xmlns:a16="http://schemas.microsoft.com/office/drawing/2014/main" id="{6C1C5A8B-1380-D6EB-BBB0-BD48C526B829}"/>
              </a:ext>
            </a:extLst>
          </p:cNvPr>
          <p:cNvSpPr>
            <a:spLocks noChangeArrowheads="1"/>
          </p:cNvSpPr>
          <p:nvPr/>
        </p:nvSpPr>
        <p:spPr bwMode="auto">
          <a:xfrm>
            <a:off x="4906963" y="1155700"/>
            <a:ext cx="3890962" cy="44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1400">
                <a:latin typeface="Century Gothic"/>
                <a:ea typeface="Calibri" panose="020F0502020204030204" pitchFamily="34" charset="0"/>
                <a:cs typeface="Times New Roman"/>
              </a:rPr>
              <a:t>The Learning Cycle has been devised </a:t>
            </a: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FontTx/>
              <a:buNone/>
            </a:pPr>
            <a:r>
              <a:rPr lang="en-GB" altLang="en-US" sz="1400">
                <a:latin typeface="Century Gothic"/>
                <a:ea typeface="Calibri" panose="020F0502020204030204" pitchFamily="34" charset="0"/>
                <a:cs typeface="Times New Roman"/>
              </a:rPr>
              <a:t>to help children take an increased</a:t>
            </a:r>
          </a:p>
          <a:p>
            <a:pPr>
              <a:spcBef>
                <a:spcPct val="0"/>
              </a:spcBef>
              <a:buFontTx/>
              <a:buNone/>
            </a:pPr>
            <a:r>
              <a:rPr lang="en-GB" altLang="en-US" sz="1400">
                <a:latin typeface="Century Gothic"/>
                <a:ea typeface="Calibri" panose="020F0502020204030204" pitchFamily="34" charset="0"/>
                <a:cs typeface="Times New Roman"/>
              </a:rPr>
              <a:t>ownership over their learning and be able</a:t>
            </a:r>
          </a:p>
          <a:p>
            <a:pPr>
              <a:spcBef>
                <a:spcPct val="0"/>
              </a:spcBef>
              <a:buNone/>
            </a:pPr>
            <a:r>
              <a:rPr lang="en-GB" altLang="en-US" sz="1400">
                <a:latin typeface="Century Gothic"/>
                <a:ea typeface="Calibri" panose="020F0502020204030204" pitchFamily="34" charset="0"/>
                <a:cs typeface="Times New Roman"/>
              </a:rPr>
              <a:t> to express their desires. </a:t>
            </a: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FontTx/>
              <a:buNone/>
            </a:pP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FontTx/>
              <a:buNone/>
            </a:pPr>
            <a:r>
              <a:rPr lang="en-GB" altLang="en-US" sz="1400">
                <a:latin typeface="Century Gothic"/>
                <a:ea typeface="Calibri" panose="020F0502020204030204" pitchFamily="34" charset="0"/>
                <a:cs typeface="Times New Roman"/>
              </a:rPr>
              <a:t>It is made up of 4 questions:</a:t>
            </a:r>
          </a:p>
          <a:p>
            <a:pPr>
              <a:spcBef>
                <a:spcPct val="0"/>
              </a:spcBef>
            </a:pPr>
            <a:r>
              <a:rPr lang="en-GB" altLang="en-US" sz="1400">
                <a:latin typeface="Century Gothic"/>
                <a:ea typeface="Calibri" panose="020F0502020204030204" pitchFamily="34" charset="0"/>
                <a:cs typeface="Times New Roman"/>
              </a:rPr>
              <a:t>What do I already know?</a:t>
            </a:r>
          </a:p>
          <a:p>
            <a:pPr>
              <a:spcBef>
                <a:spcPct val="0"/>
              </a:spcBef>
            </a:pPr>
            <a:r>
              <a:rPr lang="en-GB" altLang="en-US" sz="1400">
                <a:latin typeface="Century Gothic"/>
                <a:ea typeface="Calibri" panose="020F0502020204030204" pitchFamily="34" charset="0"/>
                <a:cs typeface="Times New Roman"/>
              </a:rPr>
              <a:t>What do I want to find out?</a:t>
            </a:r>
          </a:p>
          <a:p>
            <a:pPr>
              <a:spcBef>
                <a:spcPct val="0"/>
              </a:spcBef>
            </a:pPr>
            <a:r>
              <a:rPr lang="en-GB" altLang="en-US" sz="1400">
                <a:latin typeface="Century Gothic"/>
                <a:ea typeface="Calibri" panose="020F0502020204030204" pitchFamily="34" charset="0"/>
                <a:cs typeface="Times New Roman"/>
              </a:rPr>
              <a:t>How will I find it out?</a:t>
            </a:r>
          </a:p>
          <a:p>
            <a:pPr>
              <a:spcBef>
                <a:spcPct val="0"/>
              </a:spcBef>
            </a:pPr>
            <a:r>
              <a:rPr lang="en-GB" altLang="en-US" sz="1400">
                <a:latin typeface="Century Gothic"/>
                <a:ea typeface="Calibri" panose="020F0502020204030204" pitchFamily="34" charset="0"/>
                <a:cs typeface="Times New Roman"/>
              </a:rPr>
              <a:t>What did I find out?</a:t>
            </a:r>
          </a:p>
          <a:p>
            <a:pPr>
              <a:spcBef>
                <a:spcPct val="0"/>
              </a:spcBef>
              <a:buFontTx/>
              <a:buNone/>
            </a:pP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FontTx/>
              <a:buNone/>
            </a:pPr>
            <a:r>
              <a:rPr lang="en-GB" altLang="en-US" sz="1400">
                <a:latin typeface="Century Gothic"/>
                <a:ea typeface="Calibri" panose="020F0502020204030204" pitchFamily="34" charset="0"/>
                <a:cs typeface="Times New Roman"/>
              </a:rPr>
              <a:t>These are used as a start and end to each</a:t>
            </a:r>
          </a:p>
          <a:p>
            <a:pPr>
              <a:spcBef>
                <a:spcPct val="0"/>
              </a:spcBef>
              <a:buFontTx/>
              <a:buNone/>
            </a:pPr>
            <a:r>
              <a:rPr lang="en-GB" altLang="en-US" sz="1400">
                <a:latin typeface="Century Gothic"/>
                <a:ea typeface="Calibri" panose="020F0502020204030204" pitchFamily="34" charset="0"/>
                <a:cs typeface="Times New Roman"/>
              </a:rPr>
              <a:t>topic that is taught as well as in each</a:t>
            </a:r>
          </a:p>
          <a:p>
            <a:pPr>
              <a:spcBef>
                <a:spcPct val="0"/>
              </a:spcBef>
              <a:buNone/>
            </a:pPr>
            <a:r>
              <a:rPr lang="en-GB" altLang="en-US" sz="1400">
                <a:latin typeface="Century Gothic"/>
                <a:ea typeface="Calibri" panose="020F0502020204030204" pitchFamily="34" charset="0"/>
                <a:cs typeface="Times New Roman"/>
              </a:rPr>
              <a:t>lesson. </a:t>
            </a: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FontTx/>
              <a:buNone/>
            </a:pPr>
            <a:r>
              <a:rPr lang="en-GB" altLang="en-US" sz="1400">
                <a:latin typeface="Century Gothic"/>
                <a:ea typeface="Calibri" panose="020F0502020204030204" pitchFamily="34" charset="0"/>
                <a:cs typeface="Times New Roman"/>
              </a:rPr>
              <a:t>Every lesson starts with a learning question</a:t>
            </a:r>
          </a:p>
          <a:p>
            <a:pPr>
              <a:spcBef>
                <a:spcPct val="0"/>
              </a:spcBef>
              <a:buNone/>
            </a:pPr>
            <a:r>
              <a:rPr lang="en-GB" altLang="en-US" sz="1400">
                <a:latin typeface="Century Gothic"/>
                <a:ea typeface="Calibri" panose="020F0502020204030204" pitchFamily="34" charset="0"/>
                <a:cs typeface="Times New Roman"/>
              </a:rPr>
              <a:t>and the four questions from the </a:t>
            </a: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None/>
            </a:pPr>
            <a:r>
              <a:rPr lang="en-GB" altLang="en-US" sz="1400">
                <a:latin typeface="Century Gothic"/>
                <a:ea typeface="Calibri" panose="020F0502020204030204" pitchFamily="34" charset="0"/>
                <a:cs typeface="Times New Roman"/>
              </a:rPr>
              <a:t>investigation cycle are to be used as an </a:t>
            </a: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None/>
            </a:pPr>
            <a:r>
              <a:rPr lang="en-GB" altLang="en-US" sz="1400">
                <a:latin typeface="Century Gothic"/>
                <a:ea typeface="Calibri" panose="020F0502020204030204" pitchFamily="34" charset="0"/>
                <a:cs typeface="Times New Roman"/>
              </a:rPr>
              <a:t>assessment for learning tool throughout </a:t>
            </a: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None/>
            </a:pPr>
            <a:r>
              <a:rPr lang="en-GB" altLang="en-US" sz="1400">
                <a:latin typeface="Century Gothic"/>
                <a:ea typeface="Calibri" panose="020F0502020204030204" pitchFamily="34" charset="0"/>
                <a:cs typeface="Times New Roman"/>
              </a:rPr>
              <a:t>the lesson but particularly at the start </a:t>
            </a: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None/>
            </a:pPr>
            <a:r>
              <a:rPr lang="en-GB" altLang="en-US" sz="1400">
                <a:latin typeface="Century Gothic"/>
                <a:ea typeface="Calibri" panose="020F0502020204030204" pitchFamily="34" charset="0"/>
                <a:cs typeface="Times New Roman"/>
              </a:rPr>
              <a:t>and end of lessons. </a:t>
            </a: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p:txBody>
      </p:sp>
      <p:sp>
        <p:nvSpPr>
          <p:cNvPr id="8201" name="TextBox 5">
            <a:extLst>
              <a:ext uri="{FF2B5EF4-FFF2-40B4-BE49-F238E27FC236}">
                <a16:creationId xmlns:a16="http://schemas.microsoft.com/office/drawing/2014/main" id="{BC225949-BEBE-B5C9-B4D1-EA63B67CAB99}"/>
              </a:ext>
            </a:extLst>
          </p:cNvPr>
          <p:cNvSpPr txBox="1">
            <a:spLocks noChangeArrowheads="1"/>
          </p:cNvSpPr>
          <p:nvPr/>
        </p:nvSpPr>
        <p:spPr bwMode="auto">
          <a:xfrm>
            <a:off x="404813" y="258763"/>
            <a:ext cx="3617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latin typeface="Century Gothic" panose="020B0502020202020204" pitchFamily="34" charset="0"/>
              </a:rPr>
              <a:t>The Learning Cycle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0B68AC-F6DE-4564-A61B-4B1A64F33721}"/>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4" descr="Mapac - Schoolwear, Workwear, Sportswear, Promotional Products or ...">
            <a:hlinkClick r:id="rId2"/>
            <a:extLst>
              <a:ext uri="{FF2B5EF4-FFF2-40B4-BE49-F238E27FC236}">
                <a16:creationId xmlns:a16="http://schemas.microsoft.com/office/drawing/2014/main" id="{15F6A2BD-4B8B-4EBE-B5A7-EAE21D83E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a:extLst>
              <a:ext uri="{FF2B5EF4-FFF2-40B4-BE49-F238E27FC236}">
                <a16:creationId xmlns:a16="http://schemas.microsoft.com/office/drawing/2014/main" id="{C64DCE5D-34A7-4704-B223-C09D327E4FA5}"/>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2157B370-DDF5-474A-BD06-3CD76608E331}"/>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6" name="Picture 6">
            <a:extLst>
              <a:ext uri="{FF2B5EF4-FFF2-40B4-BE49-F238E27FC236}">
                <a16:creationId xmlns:a16="http://schemas.microsoft.com/office/drawing/2014/main" id="{6CBF0193-DC1C-46DA-A784-C6FCBD4FA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95375"/>
            <a:ext cx="4608512"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4219314-47EE-4EB4-A120-0B2446FD8145}"/>
              </a:ext>
            </a:extLst>
          </p:cNvPr>
          <p:cNvSpPr>
            <a:spLocks noChangeArrowheads="1"/>
          </p:cNvSpPr>
          <p:nvPr/>
        </p:nvSpPr>
        <p:spPr bwMode="auto">
          <a:xfrm>
            <a:off x="4906963" y="2233613"/>
            <a:ext cx="4027487"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We want our children to leave The Horsell </a:t>
            </a:r>
          </a:p>
          <a:p>
            <a:pPr>
              <a:spcBef>
                <a:spcPct val="0"/>
              </a:spcBef>
              <a:buFontTx/>
              <a:buNone/>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Village School with three essential skills in </a:t>
            </a:r>
          </a:p>
          <a:p>
            <a:pPr>
              <a:spcBef>
                <a:spcPct val="0"/>
              </a:spcBef>
              <a:buFontTx/>
              <a:buNone/>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which will support them in becoming </a:t>
            </a:r>
          </a:p>
          <a:p>
            <a:pPr>
              <a:spcBef>
                <a:spcPct val="0"/>
              </a:spcBef>
              <a:buFontTx/>
              <a:buNone/>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 life long learners. </a:t>
            </a:r>
          </a:p>
          <a:p>
            <a:pPr>
              <a:spcBef>
                <a:spcPct val="0"/>
              </a:spcBef>
              <a:buFontTx/>
              <a:buNone/>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     Inquisitive minds</a:t>
            </a:r>
          </a:p>
          <a:p>
            <a:pPr marL="285750" indent="-285750">
              <a:spcBef>
                <a:spcPct val="0"/>
              </a:spcBef>
              <a:buFontTx/>
              <a:buChar char="-"/>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Creative thinking</a:t>
            </a:r>
          </a:p>
          <a:p>
            <a:pPr marL="285750" indent="-285750">
              <a:spcBef>
                <a:spcPct val="0"/>
              </a:spcBef>
              <a:buFontTx/>
              <a:buChar char="-"/>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Problem solving </a:t>
            </a:r>
          </a:p>
          <a:p>
            <a:pPr marL="285750" indent="-285750">
              <a:spcBef>
                <a:spcPct val="0"/>
              </a:spcBef>
              <a:buFontTx/>
              <a:buChar char="-"/>
              <a:defRPr/>
            </a:pPr>
            <a:endParaRPr lang="en-GB" altLang="en-US" sz="1400">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FontTx/>
              <a:buNone/>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This is in conjunction with supporting children</a:t>
            </a:r>
          </a:p>
          <a:p>
            <a:pPr>
              <a:spcBef>
                <a:spcPct val="0"/>
              </a:spcBef>
              <a:buFontTx/>
              <a:buNone/>
              <a:defRPr/>
            </a:pPr>
            <a:r>
              <a:rPr lang="en-GB" altLang="en-US" sz="1400">
                <a:latin typeface="Century Gothic" panose="020B0502020202020204" pitchFamily="34" charset="0"/>
                <a:ea typeface="Calibri" panose="020F0502020204030204" pitchFamily="34" charset="0"/>
                <a:cs typeface="Times New Roman" panose="02020603050405020304" pitchFamily="18" charset="0"/>
              </a:rPr>
              <a:t>to develop a growth mindset. </a:t>
            </a:r>
          </a:p>
        </p:txBody>
      </p:sp>
      <p:sp>
        <p:nvSpPr>
          <p:cNvPr id="8" name="TextBox 5">
            <a:extLst>
              <a:ext uri="{FF2B5EF4-FFF2-40B4-BE49-F238E27FC236}">
                <a16:creationId xmlns:a16="http://schemas.microsoft.com/office/drawing/2014/main" id="{68D74E66-7B12-483A-92F0-04482A8C39A4}"/>
              </a:ext>
            </a:extLst>
          </p:cNvPr>
          <p:cNvSpPr txBox="1">
            <a:spLocks noChangeArrowheads="1"/>
          </p:cNvSpPr>
          <p:nvPr/>
        </p:nvSpPr>
        <p:spPr bwMode="auto">
          <a:xfrm>
            <a:off x="404813" y="258763"/>
            <a:ext cx="3617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latin typeface="Century Gothic" panose="020B0502020202020204" pitchFamily="34" charset="0"/>
              </a:rPr>
              <a:t>The Learning Cycle </a:t>
            </a:r>
          </a:p>
        </p:txBody>
      </p:sp>
    </p:spTree>
    <p:extLst>
      <p:ext uri="{BB962C8B-B14F-4D97-AF65-F5344CB8AC3E}">
        <p14:creationId xmlns:p14="http://schemas.microsoft.com/office/powerpoint/2010/main" val="33446509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2008</Words>
  <Application>Microsoft Office PowerPoint</Application>
  <PresentationFormat>On-screen Show (4:3)</PresentationFormat>
  <Paragraphs>276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Symbol</vt:lpstr>
      <vt:lpstr>Times New Roman</vt:lpstr>
      <vt:lpstr>Default Design</vt:lpstr>
      <vt:lpstr>Welcome </vt:lpstr>
      <vt:lpstr>The Vision for our School</vt:lpstr>
      <vt:lpstr>Curriculum Intent</vt:lpstr>
      <vt:lpstr>Independence</vt:lpstr>
      <vt:lpstr>Uniform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D.Quirk</dc:creator>
  <cp:lastModifiedBy>Jo Richardson</cp:lastModifiedBy>
  <cp:revision>5</cp:revision>
  <cp:lastPrinted>2011-09-13T14:25:15Z</cp:lastPrinted>
  <dcterms:created xsi:type="dcterms:W3CDTF">2008-09-11T15:28:13Z</dcterms:created>
  <dcterms:modified xsi:type="dcterms:W3CDTF">2023-09-12T09:27:02Z</dcterms:modified>
</cp:coreProperties>
</file>