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0"/>
  </p:notesMasterIdLst>
  <p:handoutMasterIdLst>
    <p:handoutMasterId r:id="rId21"/>
  </p:handoutMasterIdLst>
  <p:sldIdLst>
    <p:sldId id="317" r:id="rId6"/>
    <p:sldId id="286" r:id="rId7"/>
    <p:sldId id="262" r:id="rId8"/>
    <p:sldId id="284" r:id="rId9"/>
    <p:sldId id="288" r:id="rId10"/>
    <p:sldId id="287" r:id="rId11"/>
    <p:sldId id="289" r:id="rId12"/>
    <p:sldId id="291" r:id="rId13"/>
    <p:sldId id="313" r:id="rId14"/>
    <p:sldId id="300" r:id="rId15"/>
    <p:sldId id="302" r:id="rId16"/>
    <p:sldId id="315" r:id="rId17"/>
    <p:sldId id="316" r:id="rId18"/>
    <p:sldId id="301" r:id="rId19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E99"/>
    <a:srgbClr val="6DB81D"/>
    <a:srgbClr val="ADD681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24C5A2-4BB4-A91A-9BBF-0CF0AC6BC460}" v="23" dt="2025-09-16T07:25:26.272"/>
    <p1510:client id="{2D7E8998-1FFC-4DEA-A038-FB233B2FDD9C}" v="243" dt="2025-09-16T15:51:17.739"/>
    <p1510:client id="{96FED6B5-1DA6-4743-AE21-4EC9370B2266}" v="118" dt="2025-09-17T07:11:03.495"/>
    <p1510:client id="{E89A7E1A-D83F-A215-382A-AA48EAC319A0}" v="386" dt="2025-09-16T15:45:34.4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54A28D-BEF2-4738-91EF-7EBEF159AB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12A133-5EEE-4FA6-8E85-A2B50FA745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7D5F538-6878-4ED3-B6F2-2657F2FE7403}" type="datetimeFigureOut">
              <a:rPr lang="en-GB"/>
              <a:pPr>
                <a:defRPr/>
              </a:pPr>
              <a:t>07/10/2025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9CBC7A-ACAA-4F84-8F60-C4985CDD21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AD376B-7FEB-493C-B632-3D6A09D4CCE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25EC19F-FBB6-4203-93B1-278BA9B92E5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9118F1C-379A-4D8E-AE0C-C27C3A1843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27E3DB-6520-4854-8371-94D87311E97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2F552DE-9E6E-4341-B1ED-60EAD85D2CD8}" type="datetimeFigureOut">
              <a:rPr lang="en-GB"/>
              <a:pPr>
                <a:defRPr/>
              </a:pPr>
              <a:t>07/10/2025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47AA57D-FF59-4AC2-8FCB-30EB80154E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96DD058-499F-4591-B959-E090CEAB0E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F5018F-5CF9-4650-89D6-5EBA649D726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85C3D0-19B5-4353-BF05-A4D6484B4D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70A641C-1775-459B-A397-194C5B8FEA5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A21FBA-18B5-5081-CB06-951F5DF125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F0C348-74C8-A93A-AD33-369597BCF8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79F67D-F18A-A84B-4EC3-4327703AC8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7CFB98-8B90-4389-8047-1C01B9ED7F3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0645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D3557D-99B5-290F-C918-E60F431577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105E728-4A2A-05BE-BF98-D01AD07B97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BBF135-D92A-682C-F069-31838D9F86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3F2206-6DB9-4575-8BF5-6A736A1B3EF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94722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0924E2-7817-C33B-56DA-C02C1C40D6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E1B8234-4E2D-5EAE-61CD-2E14B144C1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2B8CEBE-E3B2-8B49-C6F4-E82A4A5E54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0094FA-2210-4745-BD31-D3558B4D6E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9667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25D332-5460-B3DA-7692-06072B28EC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4EE7D0-40E5-0629-E751-6FCCB82D7D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0BDA29-E50C-97E4-9508-26A7819855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6AFFE-5638-4803-9584-38AC81D54E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5143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B2F315-385E-2FE9-2636-3121A9B52C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F52DF8-572D-5703-92EF-FE82C37F6A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8A488AE-6443-3A1B-B32B-6422CCF6DC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A83F39-C8B7-4F79-98DA-7A9820B3A32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948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B2D283-81FB-1FA0-9B05-6A7B44AB6A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E20C9E-C352-3065-220B-01CDD24F1E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14DCA-F928-08DB-2EE8-92F321644C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47827-D00C-40E4-B364-E6D29626124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89232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8E54E95-D9F8-4439-6CF5-74DE6527DE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D26DD61-1C3A-0F39-073C-A626883223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94CD602-4A6A-1238-C614-EDDC9AA6B6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68159B-8769-4F76-BB1F-B793D1FA177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2062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C1E6A1F-2EE0-EBE3-6E21-B1A8DF7710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6002760-833E-E36B-00EC-B161B0C7F4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EBA4A68-9F96-87FF-1746-7A693D125B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3C7E8-84F5-44D4-AAA1-2309575019E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7741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09FEAE1-FABD-6A5C-C2F3-37E53F9B08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2FC9EE2-ADBC-AABB-E5E0-572AC41F88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1ADB523-F92A-E919-C678-299F8E723B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BE9AF0-BF7A-4823-8295-F131A011104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0126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2D1D4B-C5A4-084A-1431-8CC7A4E2CD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988E31-CD4E-2CF3-2896-987E7EC6FF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F4E28B-748F-E503-D9DF-B9631B3164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A41A37-F229-4BF7-9EBF-743ABDA46C7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6462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E54AC6-9184-0C41-515B-9E7B303C13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01A8A7-52C6-84E5-5F68-75B8C9A6A2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518BE8-7E08-F445-F9E0-1322176730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43C236-B246-4F02-B3EE-BDD2DB79EA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6414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A441A0D-585B-CECB-4C30-2CFFB70F79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9997355-E808-8671-CD24-18617EFBA8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E9F1B3B-1D4E-440A-8AAF-B1AF6B04B2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EC77DDD-BBBC-43CF-9F64-CB4E08364F4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D67C6D1-0771-4333-BF72-F7D14EDFC4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8E6488A8-F3D0-4F8E-B138-CA4E86A1546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.uk/url?sa=i&amp;url=https%3A%2F%2Fwww.mapac.com%2Feducation%2Fparents%2Funiform%2Fthehorsellvillageschoolgu214qq&amp;psig=AOvVaw0818rnrpCOb63ZuzgZ5o8Y&amp;ust=1589787405209000&amp;source=images&amp;cd=vfe&amp;ved=0CAIQjRxqFwoTCLjZ0LKxuukCFQAAAAAdAAAAABAD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.uk/url?sa=i&amp;url=https%3A%2F%2Fwww.mapac.com%2Feducation%2Fparents%2Funiform%2Fthehorsellvillageschoolgu214qq&amp;psig=AOvVaw0818rnrpCOb63ZuzgZ5o8Y&amp;ust=1589787405209000&amp;source=images&amp;cd=vfe&amp;ved=0CAIQjRxqFwoTCLjZ0LKxuukCFQAAAAAdAAAAABAD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.uk/url?sa=i&amp;url=https%3A%2F%2Fwww.mapac.com%2Feducation%2Fparents%2Funiform%2Fthehorsellvillageschoolgu214qq&amp;psig=AOvVaw0818rnrpCOb63ZuzgZ5o8Y&amp;ust=1589787405209000&amp;source=images&amp;cd=vfe&amp;ved=0CAIQjRxqFwoTCLjZ0LKxuukCFQAAAAAdAAAAABAD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.uk/url?sa=i&amp;url=https%3A%2F%2Fwww.mapac.com%2Feducation%2Fparents%2Funiform%2Fthehorsellvillageschoolgu214qq&amp;psig=AOvVaw0818rnrpCOb63ZuzgZ5o8Y&amp;ust=1589787405209000&amp;source=images&amp;cd=vfe&amp;ved=0CAIQjRxqFwoTCLjZ0LKxuukCFQAAAAAdAAAAABAD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.uk/url?sa=i&amp;url=https%3A%2F%2Fwww.mapac.com%2Feducation%2Fparents%2Funiform%2Fthehorsellvillageschoolgu214qq&amp;psig=AOvVaw0818rnrpCOb63ZuzgZ5o8Y&amp;ust=1589787405209000&amp;source=images&amp;cd=vfe&amp;ved=0CAIQjRxqFwoTCLjZ0LKxuukCFQAAAAAdAAAAABAD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.uk/url?sa=i&amp;url=https%3A%2F%2Fwww.mapac.com%2Feducation%2Fparents%2Funiform%2Fthehorsellvillageschoolgu214qq&amp;psig=AOvVaw0818rnrpCOb63ZuzgZ5o8Y&amp;ust=1589787405209000&amp;source=images&amp;cd=vfe&amp;ved=0CAIQjRxqFwoTCLjZ0LKxuukCFQAAAAAdAAAAABAD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.uk/url?sa=i&amp;url=https%3A%2F%2Fwww.mapac.com%2Feducation%2Fparents%2Funiform%2Fthehorsellvillageschoolgu214qq&amp;psig=AOvVaw0818rnrpCOb63ZuzgZ5o8Y&amp;ust=1589787405209000&amp;source=images&amp;cd=vfe&amp;ved=0CAIQjRxqFwoTCLjZ0LKxuukCFQAAAAAdAAAAABAD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.uk/url?sa=i&amp;url=https%3A%2F%2Fwww.mapac.com%2Feducation%2Fparents%2Funiform%2Fthehorsellvillageschoolgu214qq&amp;psig=AOvVaw0818rnrpCOb63ZuzgZ5o8Y&amp;ust=1589787405209000&amp;source=images&amp;cd=vfe&amp;ved=0CAIQjRxqFwoTCLjZ0LKxuukCFQAAAAAdAAAAABAD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.uk/url?sa=i&amp;url=https%3A%2F%2Fwww.mapac.com%2Feducation%2Fparents%2Funiform%2Fthehorsellvillageschoolgu214qq&amp;psig=AOvVaw0818rnrpCOb63ZuzgZ5o8Y&amp;ust=1589787405209000&amp;source=images&amp;cd=vfe&amp;ved=0CAIQjRxqFwoTCLjZ0LKxuukCFQAAAAAdAAAAABAD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.uk/url?sa=i&amp;url=https%3A%2F%2Fwww.mapac.com%2Feducation%2Fparents%2Funiform%2Fthehorsellvillageschoolgu214qq&amp;psig=AOvVaw0818rnrpCOb63ZuzgZ5o8Y&amp;ust=1589787405209000&amp;source=images&amp;cd=vfe&amp;ved=0CAIQjRxqFwoTCLjZ0LKxuukCFQAAAAAdAAAAABAD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.uk/url?sa=i&amp;url=https%3A%2F%2Fwww.mapac.com%2Feducation%2Fparents%2Funiform%2Fthehorsellvillageschoolgu214qq&amp;psig=AOvVaw0818rnrpCOb63ZuzgZ5o8Y&amp;ust=1589787405209000&amp;source=images&amp;cd=vfe&amp;ved=0CAIQjRxqFwoTCLjZ0LKxuukCFQAAAAAdAAAAABAD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.uk/url?sa=i&amp;url=https%3A%2F%2Fwww.mapac.com%2Feducation%2Fparents%2Funiform%2Fthehorsellvillageschoolgu214qq&amp;psig=AOvVaw0818rnrpCOb63ZuzgZ5o8Y&amp;ust=1589787405209000&amp;source=images&amp;cd=vfe&amp;ved=0CAIQjRxqFwoTCLjZ0LKxuukCFQAAAAAdAAAAABAD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.uk/url?sa=i&amp;url=https%3A%2F%2Fwww.mapac.com%2Feducation%2Fparents%2Funiform%2Fthehorsellvillageschoolgu214qq&amp;psig=AOvVaw0818rnrpCOb63ZuzgZ5o8Y&amp;ust=1589787405209000&amp;source=images&amp;cd=vfe&amp;ved=0CAIQjRxqFwoTCLjZ0LKxuukCFQAAAAAdAAAAABAD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.uk/url?sa=i&amp;url=https%3A%2F%2Fwww.mapac.com%2Feducation%2Fparents%2Funiform%2Fthehorsellvillageschoolgu214qq&amp;psig=AOvVaw0818rnrpCOb63ZuzgZ5o8Y&amp;ust=1589787405209000&amp;source=images&amp;cd=vfe&amp;ved=0CAIQjRxqFwoTCLjZ0LKxuukCFQAAAAAdAAAAABAD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DE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F3ADF7-EFB6-A155-FA3A-263181688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60" y="325369"/>
            <a:ext cx="3276451" cy="195684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US" sz="3600" kern="1200">
                <a:solidFill>
                  <a:schemeClr val="tx1"/>
                </a:solidFill>
                <a:latin typeface="Century Gothic"/>
              </a:rPr>
              <a:t>Year 1 Parents Induction Meeting </a:t>
            </a:r>
          </a:p>
        </p:txBody>
      </p:sp>
      <p:sp>
        <p:nvSpPr>
          <p:cNvPr id="17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60" y="2586994"/>
            <a:ext cx="2606040" cy="18288"/>
          </a:xfrm>
          <a:custGeom>
            <a:avLst/>
            <a:gdLst>
              <a:gd name="connsiteX0" fmla="*/ 0 w 2606040"/>
              <a:gd name="connsiteY0" fmla="*/ 0 h 18288"/>
              <a:gd name="connsiteX1" fmla="*/ 625450 w 2606040"/>
              <a:gd name="connsiteY1" fmla="*/ 0 h 18288"/>
              <a:gd name="connsiteX2" fmla="*/ 1224839 w 2606040"/>
              <a:gd name="connsiteY2" fmla="*/ 0 h 18288"/>
              <a:gd name="connsiteX3" fmla="*/ 1824228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02409 w 2606040"/>
              <a:gd name="connsiteY6" fmla="*/ 18288 h 18288"/>
              <a:gd name="connsiteX7" fmla="*/ 1276960 w 2606040"/>
              <a:gd name="connsiteY7" fmla="*/ 18288 h 18288"/>
              <a:gd name="connsiteX8" fmla="*/ 67757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66776" y="-600"/>
                  <a:pt x="322756" y="3201"/>
                  <a:pt x="625450" y="0"/>
                </a:cubicBezTo>
                <a:cubicBezTo>
                  <a:pt x="928144" y="-3201"/>
                  <a:pt x="968141" y="9269"/>
                  <a:pt x="1224839" y="0"/>
                </a:cubicBezTo>
                <a:cubicBezTo>
                  <a:pt x="1481537" y="-9269"/>
                  <a:pt x="1569059" y="21947"/>
                  <a:pt x="1824228" y="0"/>
                </a:cubicBezTo>
                <a:cubicBezTo>
                  <a:pt x="2079397" y="-21947"/>
                  <a:pt x="2326053" y="-10194"/>
                  <a:pt x="2606040" y="0"/>
                </a:cubicBezTo>
                <a:cubicBezTo>
                  <a:pt x="2605462" y="4771"/>
                  <a:pt x="2606793" y="12323"/>
                  <a:pt x="2606040" y="18288"/>
                </a:cubicBezTo>
                <a:cubicBezTo>
                  <a:pt x="2256758" y="31410"/>
                  <a:pt x="2173673" y="-12878"/>
                  <a:pt x="1902409" y="18288"/>
                </a:cubicBezTo>
                <a:cubicBezTo>
                  <a:pt x="1631145" y="49454"/>
                  <a:pt x="1461378" y="5466"/>
                  <a:pt x="1276960" y="18288"/>
                </a:cubicBezTo>
                <a:cubicBezTo>
                  <a:pt x="1092542" y="31110"/>
                  <a:pt x="890442" y="13213"/>
                  <a:pt x="677570" y="18288"/>
                </a:cubicBezTo>
                <a:cubicBezTo>
                  <a:pt x="464698" y="23364"/>
                  <a:pt x="187648" y="35837"/>
                  <a:pt x="0" y="18288"/>
                </a:cubicBezTo>
                <a:cubicBezTo>
                  <a:pt x="841" y="12879"/>
                  <a:pt x="-726" y="3977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97231" y="3803"/>
                  <a:pt x="358914" y="-9291"/>
                  <a:pt x="599389" y="0"/>
                </a:cubicBezTo>
                <a:cubicBezTo>
                  <a:pt x="839864" y="9291"/>
                  <a:pt x="979371" y="8509"/>
                  <a:pt x="1303020" y="0"/>
                </a:cubicBezTo>
                <a:cubicBezTo>
                  <a:pt x="1626669" y="-8509"/>
                  <a:pt x="1726300" y="7440"/>
                  <a:pt x="1876349" y="0"/>
                </a:cubicBezTo>
                <a:cubicBezTo>
                  <a:pt x="2026398" y="-7440"/>
                  <a:pt x="2430712" y="17957"/>
                  <a:pt x="2606040" y="0"/>
                </a:cubicBezTo>
                <a:cubicBezTo>
                  <a:pt x="2605426" y="8857"/>
                  <a:pt x="2606544" y="13619"/>
                  <a:pt x="2606040" y="18288"/>
                </a:cubicBezTo>
                <a:cubicBezTo>
                  <a:pt x="2393024" y="2241"/>
                  <a:pt x="2191161" y="39259"/>
                  <a:pt x="1980590" y="18288"/>
                </a:cubicBezTo>
                <a:cubicBezTo>
                  <a:pt x="1770019" y="-2683"/>
                  <a:pt x="1476440" y="36114"/>
                  <a:pt x="1276960" y="18288"/>
                </a:cubicBezTo>
                <a:cubicBezTo>
                  <a:pt x="1077480" y="463"/>
                  <a:pt x="880988" y="42125"/>
                  <a:pt x="651510" y="18288"/>
                </a:cubicBezTo>
                <a:cubicBezTo>
                  <a:pt x="422032" y="-5549"/>
                  <a:pt x="130744" y="-1947"/>
                  <a:pt x="0" y="18288"/>
                </a:cubicBezTo>
                <a:cubicBezTo>
                  <a:pt x="-487" y="10816"/>
                  <a:pt x="-839" y="60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Image result for horsell village school">
            <a:extLst>
              <a:ext uri="{FF2B5EF4-FFF2-40B4-BE49-F238E27FC236}">
                <a16:creationId xmlns:a16="http://schemas.microsoft.com/office/drawing/2014/main" id="{BB0DB299-ED7B-8FAE-8907-E280620C52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28977" r="26905" b="1"/>
          <a:stretch/>
        </p:blipFill>
        <p:spPr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3D5DD82-FFEF-B858-03A1-F32305B8D5F4}"/>
              </a:ext>
            </a:extLst>
          </p:cNvPr>
          <p:cNvSpPr txBox="1"/>
          <p:nvPr/>
        </p:nvSpPr>
        <p:spPr>
          <a:xfrm>
            <a:off x="726281" y="3679031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Century Gothic"/>
                <a:cs typeface="Arial"/>
              </a:rPr>
              <a:t>2025/2026</a:t>
            </a:r>
            <a:r>
              <a:rPr lang="en-US" sz="3200">
                <a:latin typeface="Arial"/>
                <a:cs typeface="Arial"/>
              </a:rPr>
              <a:t> </a:t>
            </a:r>
            <a:endParaRPr lang="en-US" sz="3200"/>
          </a:p>
        </p:txBody>
      </p:sp>
      <p:pic>
        <p:nvPicPr>
          <p:cNvPr id="4" name="Picture 3" descr="Mapac - Schoolwear, Workwear, Sportswear, Promotional Products or ...">
            <a:hlinkClick r:id="rId3"/>
            <a:extLst>
              <a:ext uri="{FF2B5EF4-FFF2-40B4-BE49-F238E27FC236}">
                <a16:creationId xmlns:a16="http://schemas.microsoft.com/office/drawing/2014/main" id="{68916A23-2D5D-CA83-8BAA-DAB3162070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101" y="1201086"/>
            <a:ext cx="1635633" cy="1286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6810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22181C-434B-4EF6-B39A-8DAA0967E0ED}"/>
              </a:ext>
            </a:extLst>
          </p:cNvPr>
          <p:cNvSpPr/>
          <p:nvPr/>
        </p:nvSpPr>
        <p:spPr>
          <a:xfrm>
            <a:off x="107950" y="188913"/>
            <a:ext cx="8928100" cy="64801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>
              <a:defRPr/>
            </a:pPr>
            <a:r>
              <a:rPr lang="en-US" sz="3200">
                <a:solidFill>
                  <a:schemeClr val="tx1"/>
                </a:solidFill>
                <a:latin typeface="Century Gothic"/>
              </a:rPr>
              <a:t>How can I help my child?</a:t>
            </a:r>
          </a:p>
          <a:p>
            <a:pPr algn="ctr">
              <a:defRPr/>
            </a:pPr>
            <a:endParaRPr lang="en-US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endParaRPr lang="en-US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Century Gothic"/>
              </a:rPr>
              <a:t>Read as much as possible to and with your child to expose them to a wealth of vocabulary.</a:t>
            </a:r>
          </a:p>
          <a:p>
            <a:pPr algn="ctr">
              <a:defRPr/>
            </a:pPr>
            <a:endParaRPr lang="en-US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Century Gothic"/>
              </a:rPr>
              <a:t>Encourage your to write for different purposes e.g. thank you cards for a gift they have received.</a:t>
            </a:r>
          </a:p>
          <a:p>
            <a:pPr algn="ctr">
              <a:defRPr/>
            </a:pPr>
            <a:endParaRPr lang="en-US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r>
              <a:rPr lang="en-US" err="1">
                <a:solidFill>
                  <a:schemeClr val="tx1"/>
                </a:solidFill>
                <a:latin typeface="Century Gothic"/>
              </a:rPr>
              <a:t>Maths</a:t>
            </a:r>
            <a:r>
              <a:rPr lang="en-US">
                <a:solidFill>
                  <a:schemeClr val="tx1"/>
                </a:solidFill>
                <a:latin typeface="Century Gothic"/>
              </a:rPr>
              <a:t> games e.g. </a:t>
            </a:r>
            <a:r>
              <a:rPr lang="en-US" err="1">
                <a:solidFill>
                  <a:schemeClr val="tx1"/>
                </a:solidFill>
                <a:latin typeface="Century Gothic"/>
              </a:rPr>
              <a:t>Numbots</a:t>
            </a:r>
            <a:r>
              <a:rPr lang="en-US">
                <a:solidFill>
                  <a:schemeClr val="tx1"/>
                </a:solidFill>
                <a:latin typeface="Century Gothic"/>
              </a:rPr>
              <a:t> or telling the time using the clock at home, counting in 2s, 5s and 10s, doubling numbers, cutting their sandwich into halves and quarters etc.</a:t>
            </a:r>
          </a:p>
          <a:p>
            <a:pPr algn="ctr">
              <a:defRPr/>
            </a:pPr>
            <a:endParaRPr lang="en-US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endParaRPr lang="en-US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18435" name="Picture 4" descr="Mapac - Schoolwear, Workwear, Sportswear, Promotional Products or ...">
            <a:hlinkClick r:id="rId2"/>
            <a:extLst>
              <a:ext uri="{FF2B5EF4-FFF2-40B4-BE49-F238E27FC236}">
                <a16:creationId xmlns:a16="http://schemas.microsoft.com/office/drawing/2014/main" id="{4B066BB0-19EE-28BC-0BB1-2FCB1A7BE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8950" y="188913"/>
            <a:ext cx="8001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Rectangle 2">
            <a:extLst>
              <a:ext uri="{FF2B5EF4-FFF2-40B4-BE49-F238E27FC236}">
                <a16:creationId xmlns:a16="http://schemas.microsoft.com/office/drawing/2014/main" id="{3EDA513B-7CA4-3D9A-1F36-6DE364549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1025" y="6186488"/>
            <a:ext cx="57610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rgbClr val="00B050"/>
                </a:solidFill>
                <a:latin typeface="Century Gothic" panose="020B0502020202020204" pitchFamily="34" charset="0"/>
              </a:rPr>
              <a:t>Kindness to yourself        Kindness to others          Kindness to the world</a:t>
            </a:r>
            <a:endParaRPr lang="en-GB" altLang="en-US" sz="1200" b="1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22181C-434B-4EF6-B39A-8DAA0967E0ED}"/>
              </a:ext>
            </a:extLst>
          </p:cNvPr>
          <p:cNvSpPr/>
          <p:nvPr/>
        </p:nvSpPr>
        <p:spPr>
          <a:xfrm>
            <a:off x="255588" y="222250"/>
            <a:ext cx="8632825" cy="63357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eaLnBrk="1" hangingPunct="1">
              <a:defRPr/>
            </a:pPr>
            <a:endParaRPr lang="en-US" altLang="en-US" sz="2400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en-US" altLang="en-US" sz="2400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en-US" altLang="en-US" sz="2400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en-US" altLang="en-US" sz="2400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en-US" altLang="en-US">
              <a:solidFill>
                <a:schemeClr val="tx1"/>
              </a:solidFill>
              <a:latin typeface="Century Gothic"/>
              <a:cs typeface="Calibri"/>
            </a:endParaRPr>
          </a:p>
          <a:p>
            <a:pPr eaLnBrk="1" hangingPunct="1">
              <a:defRPr/>
            </a:pPr>
            <a:r>
              <a:rPr lang="en-US" altLang="en-US">
                <a:solidFill>
                  <a:schemeClr val="tx1"/>
                </a:solidFill>
                <a:latin typeface="Century Gothic"/>
                <a:cs typeface="Calibri"/>
              </a:rPr>
              <a:t>Autumn 1: </a:t>
            </a:r>
            <a:r>
              <a:rPr lang="en-US" altLang="en-US" u="sng">
                <a:solidFill>
                  <a:schemeClr val="tx1"/>
                </a:solidFill>
                <a:latin typeface="Century Gothic"/>
                <a:cs typeface="Calibri"/>
              </a:rPr>
              <a:t>Destination Outer Space</a:t>
            </a:r>
          </a:p>
          <a:p>
            <a:pPr>
              <a:defRPr/>
            </a:pPr>
            <a:r>
              <a:rPr lang="en-US" altLang="en-US">
                <a:solidFill>
                  <a:schemeClr val="tx1"/>
                </a:solidFill>
                <a:latin typeface="Century Gothic"/>
                <a:cs typeface="Calibri"/>
              </a:rPr>
              <a:t>                   </a:t>
            </a:r>
            <a:r>
              <a:rPr lang="en-US" altLang="en-US" b="1">
                <a:solidFill>
                  <a:schemeClr val="tx1"/>
                </a:solidFill>
                <a:latin typeface="Century Gothic"/>
                <a:cs typeface="Calibri"/>
              </a:rPr>
              <a:t>VR workshop</a:t>
            </a:r>
          </a:p>
          <a:p>
            <a:pPr>
              <a:defRPr/>
            </a:pPr>
            <a:r>
              <a:rPr lang="en-US" altLang="en-US">
                <a:solidFill>
                  <a:schemeClr val="tx1"/>
                </a:solidFill>
                <a:latin typeface="Century Gothic"/>
                <a:cs typeface="Calibri"/>
              </a:rPr>
              <a:t>                   Welly Walk</a:t>
            </a:r>
            <a:endParaRPr lang="en-US" altLang="en-US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en-US" altLang="en-US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altLang="en-US">
                <a:solidFill>
                  <a:schemeClr val="tx1"/>
                </a:solidFill>
                <a:latin typeface="Century Gothic"/>
                <a:cs typeface="Calibri"/>
              </a:rPr>
              <a:t>Autumn 2: </a:t>
            </a:r>
            <a:r>
              <a:rPr lang="en-US" altLang="en-US" u="sng">
                <a:solidFill>
                  <a:schemeClr val="tx1"/>
                </a:solidFill>
                <a:latin typeface="Century Gothic"/>
                <a:cs typeface="Calibri"/>
              </a:rPr>
              <a:t>Fill Up, Fuel Up</a:t>
            </a:r>
          </a:p>
          <a:p>
            <a:pPr>
              <a:defRPr/>
            </a:pPr>
            <a:r>
              <a:rPr lang="en-US" altLang="en-US">
                <a:solidFill>
                  <a:schemeClr val="tx1"/>
                </a:solidFill>
                <a:latin typeface="Century Gothic"/>
                <a:cs typeface="Calibri"/>
              </a:rPr>
              <a:t>                   Walk to Boz's</a:t>
            </a:r>
            <a:endParaRPr lang="en-US" altLang="en-US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en-US" altLang="en-US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altLang="en-US">
                <a:solidFill>
                  <a:schemeClr val="tx1"/>
                </a:solidFill>
                <a:latin typeface="Century Gothic"/>
                <a:cs typeface="Calibri"/>
              </a:rPr>
              <a:t>Spring 1: </a:t>
            </a:r>
            <a:r>
              <a:rPr lang="en-US" altLang="en-US" u="sng">
                <a:solidFill>
                  <a:schemeClr val="tx1"/>
                </a:solidFill>
                <a:latin typeface="Century Gothic"/>
                <a:cs typeface="Calibri"/>
              </a:rPr>
              <a:t>Beside the Sea</a:t>
            </a:r>
          </a:p>
          <a:p>
            <a:pPr>
              <a:defRPr/>
            </a:pPr>
            <a:r>
              <a:rPr lang="en-US" altLang="en-US">
                <a:solidFill>
                  <a:schemeClr val="tx1"/>
                </a:solidFill>
                <a:latin typeface="Century Gothic"/>
                <a:cs typeface="Calibri"/>
              </a:rPr>
              <a:t>                </a:t>
            </a:r>
            <a:r>
              <a:rPr lang="en-US" altLang="en-US" err="1">
                <a:solidFill>
                  <a:schemeClr val="tx1"/>
                </a:solidFill>
                <a:latin typeface="Century Gothic"/>
                <a:cs typeface="Calibri"/>
              </a:rPr>
              <a:t>Horsell</a:t>
            </a:r>
            <a:r>
              <a:rPr lang="en-US" altLang="en-US">
                <a:solidFill>
                  <a:schemeClr val="tx1"/>
                </a:solidFill>
                <a:latin typeface="Century Gothic"/>
                <a:cs typeface="Calibri"/>
              </a:rPr>
              <a:t> Common</a:t>
            </a:r>
            <a:endParaRPr lang="en-US" altLang="en-US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en-US" altLang="en-US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altLang="en-US">
                <a:solidFill>
                  <a:schemeClr val="tx1"/>
                </a:solidFill>
                <a:latin typeface="Century Gothic"/>
                <a:cs typeface="Calibri"/>
              </a:rPr>
              <a:t>Spring 2: </a:t>
            </a:r>
            <a:r>
              <a:rPr lang="en-US" altLang="en-US" u="sng">
                <a:solidFill>
                  <a:schemeClr val="tx1"/>
                </a:solidFill>
                <a:latin typeface="Century Gothic"/>
                <a:cs typeface="Calibri"/>
              </a:rPr>
              <a:t>Carnival of the Animals</a:t>
            </a:r>
          </a:p>
          <a:p>
            <a:pPr>
              <a:defRPr/>
            </a:pPr>
            <a:r>
              <a:rPr lang="en-US" altLang="en-US">
                <a:solidFill>
                  <a:schemeClr val="tx1"/>
                </a:solidFill>
                <a:latin typeface="Century Gothic"/>
                <a:cs typeface="Calibri"/>
              </a:rPr>
              <a:t>                </a:t>
            </a:r>
            <a:r>
              <a:rPr lang="en-US" altLang="en-US" b="1">
                <a:solidFill>
                  <a:schemeClr val="tx1"/>
                </a:solidFill>
                <a:latin typeface="Century Gothic"/>
                <a:cs typeface="Calibri"/>
              </a:rPr>
              <a:t>Marwell Zoo</a:t>
            </a:r>
            <a:endParaRPr lang="en-US" altLang="en-US" b="1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en-US" altLang="en-US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altLang="en-US">
                <a:solidFill>
                  <a:schemeClr val="tx1"/>
                </a:solidFill>
                <a:latin typeface="Century Gothic"/>
                <a:cs typeface="Calibri"/>
              </a:rPr>
              <a:t>Summer 1: </a:t>
            </a:r>
            <a:r>
              <a:rPr lang="en-US" altLang="en-US" u="sng">
                <a:solidFill>
                  <a:schemeClr val="tx1"/>
                </a:solidFill>
                <a:latin typeface="Century Gothic"/>
                <a:cs typeface="Calibri"/>
              </a:rPr>
              <a:t>Knights and Castles</a:t>
            </a:r>
          </a:p>
          <a:p>
            <a:pPr>
              <a:defRPr/>
            </a:pPr>
            <a:r>
              <a:rPr lang="en-US" altLang="en-US">
                <a:solidFill>
                  <a:schemeClr val="tx1"/>
                </a:solidFill>
                <a:latin typeface="Century Gothic"/>
                <a:cs typeface="Calibri"/>
              </a:rPr>
              <a:t>                   </a:t>
            </a:r>
            <a:r>
              <a:rPr lang="en-US" altLang="en-US" b="1">
                <a:solidFill>
                  <a:schemeClr val="tx1"/>
                </a:solidFill>
                <a:latin typeface="Century Gothic"/>
                <a:cs typeface="Calibri"/>
              </a:rPr>
              <a:t>Windsor Castle</a:t>
            </a:r>
            <a:endParaRPr lang="en-US" altLang="en-US" b="1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en-US" altLang="en-US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altLang="en-US">
                <a:solidFill>
                  <a:schemeClr val="tx1"/>
                </a:solidFill>
                <a:latin typeface="Century Gothic"/>
                <a:cs typeface="Calibri"/>
              </a:rPr>
              <a:t>Summer 2: </a:t>
            </a:r>
            <a:r>
              <a:rPr lang="en-US" altLang="en-US" u="sng">
                <a:solidFill>
                  <a:schemeClr val="tx1"/>
                </a:solidFill>
                <a:latin typeface="Century Gothic"/>
                <a:cs typeface="Calibri"/>
              </a:rPr>
              <a:t>Secret Garden</a:t>
            </a:r>
          </a:p>
          <a:p>
            <a:pPr eaLnBrk="1" hangingPunct="1">
              <a:defRPr/>
            </a:pPr>
            <a:r>
              <a:rPr lang="en-US" altLang="en-US">
                <a:solidFill>
                  <a:schemeClr val="tx1"/>
                </a:solidFill>
                <a:latin typeface="Century Gothic"/>
                <a:cs typeface="Calibri"/>
              </a:rPr>
              <a:t>                   Pares Woodland Garden</a:t>
            </a:r>
          </a:p>
          <a:p>
            <a:pPr>
              <a:defRPr/>
            </a:pPr>
            <a:r>
              <a:rPr lang="en-US" altLang="en-US" sz="2400">
                <a:solidFill>
                  <a:schemeClr val="tx1"/>
                </a:solidFill>
                <a:latin typeface="Century Gothic"/>
                <a:cs typeface="Calibri"/>
              </a:rPr>
              <a:t>                   </a:t>
            </a:r>
            <a:endParaRPr lang="en-US" altLang="en-US" sz="2400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en-US" altLang="en-US" sz="3200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en-US" altLang="en-US" sz="4400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9524819C-9B5A-B670-F30F-3ADB944FA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1025" y="6186488"/>
            <a:ext cx="57610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rgbClr val="00B050"/>
                </a:solidFill>
                <a:latin typeface="Century Gothic" panose="020B0502020202020204" pitchFamily="34" charset="0"/>
              </a:rPr>
              <a:t>Kindness to yourself        Kindness to others          Kindness to the world</a:t>
            </a:r>
            <a:endParaRPr lang="en-GB" altLang="en-US" sz="1200" b="1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3556" name="Picture 4" descr="Mapac - Schoolwear, Workwear, Sportswear, Promotional Products or ...">
            <a:hlinkClick r:id="rId2"/>
            <a:extLst>
              <a:ext uri="{FF2B5EF4-FFF2-40B4-BE49-F238E27FC236}">
                <a16:creationId xmlns:a16="http://schemas.microsoft.com/office/drawing/2014/main" id="{26AFDC62-6C78-1622-6196-179F6AC88D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438" y="241300"/>
            <a:ext cx="8001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TextBox 1">
            <a:extLst>
              <a:ext uri="{FF2B5EF4-FFF2-40B4-BE49-F238E27FC236}">
                <a16:creationId xmlns:a16="http://schemas.microsoft.com/office/drawing/2014/main" id="{F0688717-2A17-CF22-79D4-FF332763D0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7888" y="249238"/>
            <a:ext cx="51689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800">
                <a:latin typeface="Century Gothic"/>
              </a:rPr>
              <a:t>The Year Ahead</a:t>
            </a:r>
          </a:p>
          <a:p>
            <a:pPr algn="ctr">
              <a:spcBef>
                <a:spcPct val="0"/>
              </a:spcBef>
              <a:buNone/>
            </a:pPr>
            <a:r>
              <a:rPr lang="en-GB" altLang="en-US" sz="1800">
                <a:latin typeface="Century Gothic"/>
              </a:rPr>
              <a:t>Educational Visits </a:t>
            </a:r>
            <a:endParaRPr lang="en-GB" altLang="en-US" sz="180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22181C-434B-4EF6-B39A-8DAA0967E0ED}"/>
              </a:ext>
            </a:extLst>
          </p:cNvPr>
          <p:cNvSpPr/>
          <p:nvPr/>
        </p:nvSpPr>
        <p:spPr>
          <a:xfrm>
            <a:off x="116440" y="122858"/>
            <a:ext cx="8921059" cy="66537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eaLnBrk="1" hangingPunct="1">
              <a:defRPr/>
            </a:pPr>
            <a:endParaRPr lang="en-US" altLang="en-US" sz="2400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en-US" altLang="en-US" sz="2400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en-US" altLang="en-US" sz="3200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en-US" altLang="en-US" sz="4400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9524819C-9B5A-B670-F30F-3ADB944FA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999" y="6415088"/>
            <a:ext cx="57610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rgbClr val="00B050"/>
                </a:solidFill>
                <a:latin typeface="Century Gothic" panose="020B0502020202020204" pitchFamily="34" charset="0"/>
              </a:rPr>
              <a:t>Kindness to yourself        Kindness to others          Kindness to the world</a:t>
            </a:r>
            <a:endParaRPr lang="en-GB" altLang="en-US" sz="1200" b="1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3556" name="Picture 4" descr="Mapac - Schoolwear, Workwear, Sportswear, Promotional Products or ...">
            <a:hlinkClick r:id="rId2"/>
            <a:extLst>
              <a:ext uri="{FF2B5EF4-FFF2-40B4-BE49-F238E27FC236}">
                <a16:creationId xmlns:a16="http://schemas.microsoft.com/office/drawing/2014/main" id="{26AFDC62-6C78-1622-6196-179F6AC88D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438" y="241300"/>
            <a:ext cx="8001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TextBox 1">
            <a:extLst>
              <a:ext uri="{FF2B5EF4-FFF2-40B4-BE49-F238E27FC236}">
                <a16:creationId xmlns:a16="http://schemas.microsoft.com/office/drawing/2014/main" id="{F0688717-2A17-CF22-79D4-FF332763D0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06" y="120028"/>
            <a:ext cx="8915952" cy="6617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endParaRPr lang="en-GB" altLang="en-US" sz="2800">
              <a:latin typeface="Century Gothic"/>
            </a:endParaRPr>
          </a:p>
          <a:p>
            <a:pPr>
              <a:spcBef>
                <a:spcPct val="0"/>
              </a:spcBef>
              <a:buNone/>
            </a:pPr>
            <a:r>
              <a:rPr lang="en-GB" altLang="en-US" sz="2800">
                <a:latin typeface="Century Gothic"/>
              </a:rPr>
              <a:t>Communication </a:t>
            </a:r>
            <a:endParaRPr lang="en-GB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en-GB" altLang="en-US" sz="1800">
              <a:latin typeface="Century Gothic"/>
            </a:endParaRPr>
          </a:p>
          <a:p>
            <a:pPr marL="457200" indent="-457200">
              <a:spcBef>
                <a:spcPct val="0"/>
              </a:spcBef>
              <a:buFont typeface="Arial"/>
              <a:buChar char="•"/>
            </a:pPr>
            <a:r>
              <a:rPr lang="en-GB" altLang="en-US" sz="2400">
                <a:latin typeface="Century Gothic"/>
              </a:rPr>
              <a:t>Email school office for day-to-day messages </a:t>
            </a:r>
          </a:p>
          <a:p>
            <a:pPr marL="457200" indent="-457200">
              <a:spcBef>
                <a:spcPct val="0"/>
              </a:spcBef>
              <a:buFont typeface="Arial"/>
              <a:buChar char="•"/>
            </a:pPr>
            <a:r>
              <a:rPr lang="en-GB" altLang="en-US" sz="2400">
                <a:latin typeface="Century Gothic"/>
              </a:rPr>
              <a:t>Email school office to arrange a meeting with the class teacher for class-based concerns. </a:t>
            </a:r>
          </a:p>
          <a:p>
            <a:pPr>
              <a:spcBef>
                <a:spcPct val="0"/>
              </a:spcBef>
              <a:buNone/>
            </a:pPr>
            <a:r>
              <a:rPr lang="en-GB" altLang="en-US" sz="2400">
                <a:latin typeface="Century Gothic"/>
              </a:rPr>
              <a:t>      Please meet with the class teacher in the first instance </a:t>
            </a:r>
          </a:p>
          <a:p>
            <a:pPr>
              <a:spcBef>
                <a:spcPct val="0"/>
              </a:spcBef>
              <a:buNone/>
            </a:pPr>
            <a:r>
              <a:rPr lang="en-GB" altLang="en-US" sz="2400">
                <a:latin typeface="Century Gothic"/>
              </a:rPr>
              <a:t>      before arranging a meeting with the Year Group</a:t>
            </a:r>
          </a:p>
          <a:p>
            <a:pPr>
              <a:spcBef>
                <a:spcPct val="0"/>
              </a:spcBef>
              <a:buNone/>
            </a:pPr>
            <a:r>
              <a:rPr lang="en-GB" altLang="en-US" sz="2400">
                <a:latin typeface="Century Gothic"/>
              </a:rPr>
              <a:t>      leader and then Mrs Reeve. </a:t>
            </a:r>
          </a:p>
          <a:p>
            <a:pPr marL="457200" indent="-457200">
              <a:spcBef>
                <a:spcPct val="0"/>
              </a:spcBef>
              <a:buFont typeface="Arial"/>
              <a:buChar char="•"/>
            </a:pPr>
            <a:r>
              <a:rPr lang="en-GB" altLang="en-US" sz="2400">
                <a:latin typeface="Century Gothic"/>
              </a:rPr>
              <a:t>Class Reps </a:t>
            </a:r>
          </a:p>
          <a:p>
            <a:pPr marL="457200" indent="-457200">
              <a:spcBef>
                <a:spcPct val="0"/>
              </a:spcBef>
              <a:buFont typeface="Arial"/>
              <a:buChar char="•"/>
            </a:pPr>
            <a:r>
              <a:rPr lang="en-GB" altLang="en-US" sz="2400">
                <a:latin typeface="Century Gothic"/>
              </a:rPr>
              <a:t>Newsletters </a:t>
            </a:r>
          </a:p>
          <a:p>
            <a:pPr marL="457200" indent="-457200">
              <a:spcBef>
                <a:spcPct val="0"/>
              </a:spcBef>
              <a:buFont typeface="Arial"/>
              <a:buChar char="•"/>
            </a:pPr>
            <a:r>
              <a:rPr lang="en-GB" altLang="en-US" sz="2400">
                <a:latin typeface="Century Gothic"/>
              </a:rPr>
              <a:t>Emails </a:t>
            </a:r>
          </a:p>
          <a:p>
            <a:pPr marL="457200" indent="-457200">
              <a:spcBef>
                <a:spcPct val="0"/>
              </a:spcBef>
              <a:buFont typeface="Arial"/>
              <a:buChar char="•"/>
            </a:pPr>
            <a:r>
              <a:rPr lang="en-GB" altLang="en-US" sz="2400">
                <a:latin typeface="Century Gothic"/>
                <a:cs typeface="Arial"/>
              </a:rPr>
              <a:t>Website </a:t>
            </a:r>
          </a:p>
          <a:p>
            <a:pPr marL="457200" indent="-457200">
              <a:spcBef>
                <a:spcPct val="0"/>
              </a:spcBef>
              <a:buFont typeface="Arial"/>
              <a:buChar char="•"/>
            </a:pPr>
            <a:r>
              <a:rPr lang="en-GB" altLang="en-US" sz="2400">
                <a:latin typeface="Century Gothic"/>
                <a:cs typeface="Arial"/>
              </a:rPr>
              <a:t>Class 'WhatsApp' </a:t>
            </a:r>
            <a:endParaRPr lang="en-GB" altLang="en-US" sz="2400">
              <a:latin typeface="Century Gothic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r>
              <a:rPr lang="en-GB" altLang="en-US" sz="2400">
                <a:latin typeface="Century Gothic"/>
                <a:cs typeface="Arial"/>
              </a:rPr>
              <a:t>      Please ensure communication through WhatsApp is</a:t>
            </a:r>
            <a:endParaRPr lang="en-GB" altLang="en-US" sz="2400">
              <a:latin typeface="Century Gothic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r>
              <a:rPr lang="en-GB" altLang="en-US" sz="2400">
                <a:latin typeface="Century Gothic"/>
                <a:cs typeface="Arial"/>
              </a:rPr>
              <a:t>      respectful and courteous at all times. </a:t>
            </a:r>
            <a:endParaRPr lang="en-GB" altLang="en-US" sz="2400">
              <a:latin typeface="Century Gothic"/>
              <a:cs typeface="Arial" panose="020B0604020202020204" pitchFamily="34" charset="0"/>
            </a:endParaRPr>
          </a:p>
          <a:p>
            <a:pPr marL="457200" indent="-457200">
              <a:spcBef>
                <a:spcPct val="0"/>
              </a:spcBef>
              <a:buFont typeface="Arial"/>
              <a:buChar char="•"/>
            </a:pPr>
            <a:endParaRPr lang="en-GB" altLang="en-US" sz="2800">
              <a:latin typeface="Century Gothic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582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22181C-434B-4EF6-B39A-8DAA0967E0ED}"/>
              </a:ext>
            </a:extLst>
          </p:cNvPr>
          <p:cNvSpPr/>
          <p:nvPr/>
        </p:nvSpPr>
        <p:spPr>
          <a:xfrm>
            <a:off x="255588" y="222250"/>
            <a:ext cx="8632825" cy="63357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eaLnBrk="1" hangingPunct="1">
              <a:defRPr/>
            </a:pPr>
            <a:endParaRPr lang="en-US" altLang="en-US" sz="2400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en-US" altLang="en-US" sz="2400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en-US" altLang="en-US" sz="3200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en-US" altLang="en-US" sz="4400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9524819C-9B5A-B670-F30F-3ADB944FA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1025" y="6186488"/>
            <a:ext cx="57610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rgbClr val="00B050"/>
                </a:solidFill>
                <a:latin typeface="Century Gothic" panose="020B0502020202020204" pitchFamily="34" charset="0"/>
              </a:rPr>
              <a:t>Kindness to yourself        Kindness to others          Kindness to the world</a:t>
            </a:r>
            <a:endParaRPr lang="en-GB" altLang="en-US" sz="1200" b="1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3556" name="Picture 4" descr="Mapac - Schoolwear, Workwear, Sportswear, Promotional Products or ...">
            <a:hlinkClick r:id="rId2"/>
            <a:extLst>
              <a:ext uri="{FF2B5EF4-FFF2-40B4-BE49-F238E27FC236}">
                <a16:creationId xmlns:a16="http://schemas.microsoft.com/office/drawing/2014/main" id="{26AFDC62-6C78-1622-6196-179F6AC88D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438" y="241300"/>
            <a:ext cx="8001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TextBox 1">
            <a:extLst>
              <a:ext uri="{FF2B5EF4-FFF2-40B4-BE49-F238E27FC236}">
                <a16:creationId xmlns:a16="http://schemas.microsoft.com/office/drawing/2014/main" id="{F0688717-2A17-CF22-79D4-FF332763D0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905" y="239299"/>
            <a:ext cx="8399117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endParaRPr lang="en-GB" altLang="en-US" sz="2800">
              <a:latin typeface="Century Gothic"/>
            </a:endParaRPr>
          </a:p>
          <a:p>
            <a:pPr>
              <a:spcBef>
                <a:spcPct val="0"/>
              </a:spcBef>
              <a:buNone/>
            </a:pPr>
            <a:r>
              <a:rPr lang="en-GB" altLang="en-US" sz="2800">
                <a:latin typeface="Century Gothic"/>
              </a:rPr>
              <a:t>Attendance </a:t>
            </a:r>
            <a:endParaRPr lang="en-US">
              <a:cs typeface="Arial"/>
            </a:endParaRPr>
          </a:p>
          <a:p>
            <a:pPr>
              <a:spcBef>
                <a:spcPct val="0"/>
              </a:spcBef>
              <a:buNone/>
            </a:pPr>
            <a:endParaRPr lang="en-GB" altLang="en-US" sz="1800">
              <a:solidFill>
                <a:srgbClr val="000000"/>
              </a:solidFill>
              <a:latin typeface="Century Gothic"/>
            </a:endParaRPr>
          </a:p>
          <a:p>
            <a:pPr>
              <a:spcBef>
                <a:spcPct val="0"/>
              </a:spcBef>
              <a:buNone/>
            </a:pPr>
            <a:r>
              <a:rPr lang="en-GB" altLang="en-US" sz="1800">
                <a:solidFill>
                  <a:srgbClr val="FF0000"/>
                </a:solidFill>
                <a:latin typeface="Century Gothic"/>
              </a:rPr>
              <a:t>School Gates Open at 8.35 am</a:t>
            </a:r>
            <a:endParaRPr lang="en-GB" altLang="en-US" sz="1800">
              <a:solidFill>
                <a:srgbClr val="000000"/>
              </a:solidFill>
              <a:latin typeface="Century Gothic"/>
            </a:endParaRPr>
          </a:p>
          <a:p>
            <a:pPr>
              <a:spcBef>
                <a:spcPct val="0"/>
              </a:spcBef>
              <a:buNone/>
            </a:pPr>
            <a:r>
              <a:rPr lang="en-GB" altLang="en-US" sz="1800">
                <a:solidFill>
                  <a:srgbClr val="00B0F0"/>
                </a:solidFill>
                <a:latin typeface="Century Gothic"/>
              </a:rPr>
              <a:t>Doors Close at 8.50 am </a:t>
            </a:r>
            <a:endParaRPr lang="en-GB" altLang="en-US" sz="1800">
              <a:latin typeface="Century Gothic"/>
            </a:endParaRPr>
          </a:p>
          <a:p>
            <a:pPr>
              <a:spcBef>
                <a:spcPct val="0"/>
              </a:spcBef>
              <a:buNone/>
            </a:pPr>
            <a:r>
              <a:rPr lang="en-GB" altLang="en-US" sz="1800">
                <a:solidFill>
                  <a:srgbClr val="FF0000"/>
                </a:solidFill>
                <a:latin typeface="Century Gothic"/>
              </a:rPr>
              <a:t>School Gates open at 3.10 pm </a:t>
            </a:r>
            <a:endParaRPr lang="en-GB" altLang="en-US" sz="1800">
              <a:solidFill>
                <a:srgbClr val="00B050"/>
              </a:solidFill>
              <a:latin typeface="Century Gothic"/>
            </a:endParaRPr>
          </a:p>
          <a:p>
            <a:pPr>
              <a:spcBef>
                <a:spcPct val="0"/>
              </a:spcBef>
              <a:buNone/>
            </a:pPr>
            <a:r>
              <a:rPr lang="en-GB" altLang="en-US" sz="1800">
                <a:solidFill>
                  <a:srgbClr val="00B0F0"/>
                </a:solidFill>
                <a:latin typeface="Century Gothic"/>
              </a:rPr>
              <a:t>School finishes at 3.20 pm </a:t>
            </a:r>
            <a:endParaRPr lang="en-GB" altLang="en-US" sz="1800">
              <a:solidFill>
                <a:srgbClr val="FF0000"/>
              </a:solidFill>
              <a:latin typeface="Century Gothic"/>
            </a:endParaRPr>
          </a:p>
          <a:p>
            <a:pPr>
              <a:spcBef>
                <a:spcPct val="0"/>
              </a:spcBef>
              <a:buNone/>
            </a:pPr>
            <a:endParaRPr lang="en-GB" altLang="en-US" sz="1800">
              <a:solidFill>
                <a:srgbClr val="00B0F0"/>
              </a:solidFill>
              <a:latin typeface="Century Gothic"/>
            </a:endParaRPr>
          </a:p>
          <a:p>
            <a:pPr>
              <a:spcBef>
                <a:spcPct val="0"/>
              </a:spcBef>
              <a:buNone/>
            </a:pPr>
            <a:r>
              <a:rPr lang="en-GB" altLang="en-US" sz="1800">
                <a:latin typeface="Century Gothic"/>
              </a:rPr>
              <a:t>If children arrive after the doors have closed at 8.50am they will be marked as late. After this time, you will be asked to sign your child in at the office. </a:t>
            </a:r>
            <a:endParaRPr lang="en-GB" altLang="en-US" sz="1800">
              <a:solidFill>
                <a:srgbClr val="000000"/>
              </a:solidFill>
              <a:latin typeface="Century Gothic"/>
            </a:endParaRPr>
          </a:p>
          <a:p>
            <a:pPr>
              <a:spcBef>
                <a:spcPct val="0"/>
              </a:spcBef>
              <a:buNone/>
            </a:pPr>
            <a:endParaRPr lang="en-GB" altLang="en-US" sz="1800">
              <a:latin typeface="Century Gothic"/>
            </a:endParaRPr>
          </a:p>
          <a:p>
            <a:pPr>
              <a:spcBef>
                <a:spcPct val="0"/>
              </a:spcBef>
              <a:buNone/>
            </a:pPr>
            <a:endParaRPr lang="en-GB" altLang="en-US" sz="1800">
              <a:latin typeface="Century Gothic"/>
            </a:endParaRPr>
          </a:p>
          <a:p>
            <a:pPr>
              <a:spcBef>
                <a:spcPct val="0"/>
              </a:spcBef>
              <a:buNone/>
            </a:pPr>
            <a:r>
              <a:rPr lang="en-GB" altLang="en-US" sz="2800">
                <a:latin typeface="Century Gothic"/>
              </a:rPr>
              <a:t>Finance</a:t>
            </a:r>
            <a:endParaRPr lang="en-GB" altLang="en-US" sz="2800">
              <a:latin typeface="Century Gothic" panose="020B0502020202020204" pitchFamily="34" charset="0"/>
            </a:endParaRPr>
          </a:p>
          <a:p>
            <a:pPr>
              <a:spcBef>
                <a:spcPct val="0"/>
              </a:spcBef>
              <a:buNone/>
            </a:pPr>
            <a:r>
              <a:rPr lang="en-GB" altLang="en-US" sz="1800">
                <a:latin typeface="Century Gothic"/>
              </a:rPr>
              <a:t>Thank you for your support</a:t>
            </a:r>
            <a:endParaRPr lang="en-GB" altLang="en-US" sz="2800">
              <a:latin typeface="Century Gothic"/>
            </a:endParaRPr>
          </a:p>
          <a:p>
            <a:pPr>
              <a:spcBef>
                <a:spcPct val="0"/>
              </a:spcBef>
              <a:buNone/>
            </a:pPr>
            <a:endParaRPr lang="en-GB" altLang="en-US" sz="1800">
              <a:latin typeface="Century Gothic"/>
            </a:endParaRPr>
          </a:p>
          <a:p>
            <a:pPr marL="285750" indent="-285750">
              <a:spcBef>
                <a:spcPct val="0"/>
              </a:spcBef>
              <a:buFont typeface="Arial"/>
              <a:buChar char="•"/>
            </a:pPr>
            <a:r>
              <a:rPr lang="en-GB" altLang="en-US" sz="1800">
                <a:latin typeface="Century Gothic"/>
              </a:rPr>
              <a:t>Schools Budget 2025 to 2026</a:t>
            </a:r>
          </a:p>
          <a:p>
            <a:pPr marL="285750" indent="-285750">
              <a:spcBef>
                <a:spcPct val="0"/>
              </a:spcBef>
              <a:buFont typeface="Arial"/>
              <a:buChar char="•"/>
            </a:pPr>
            <a:r>
              <a:rPr lang="en-GB" altLang="en-US" sz="1800">
                <a:latin typeface="Century Gothic"/>
              </a:rPr>
              <a:t>How you can help</a:t>
            </a:r>
          </a:p>
        </p:txBody>
      </p:sp>
    </p:spTree>
    <p:extLst>
      <p:ext uri="{BB962C8B-B14F-4D97-AF65-F5344CB8AC3E}">
        <p14:creationId xmlns:p14="http://schemas.microsoft.com/office/powerpoint/2010/main" val="2901633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22181C-434B-4EF6-B39A-8DAA0967E0ED}"/>
              </a:ext>
            </a:extLst>
          </p:cNvPr>
          <p:cNvSpPr/>
          <p:nvPr/>
        </p:nvSpPr>
        <p:spPr>
          <a:xfrm>
            <a:off x="255588" y="211138"/>
            <a:ext cx="8632825" cy="63357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eaLnBrk="1" hangingPunct="1">
              <a:defRPr/>
            </a:pPr>
            <a:r>
              <a:rPr lang="en-US" altLang="en-US" sz="2800">
                <a:solidFill>
                  <a:schemeClr val="tx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Finally, please remember any information we wish to share with you will come via the website and/or an e-mail from school, we only use the whiteboards to duplicate some messages.</a:t>
            </a:r>
          </a:p>
          <a:p>
            <a:pPr eaLnBrk="1" hangingPunct="1">
              <a:defRPr/>
            </a:pPr>
            <a:endParaRPr lang="en-US" altLang="en-US" sz="2800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altLang="en-US" sz="2800">
                <a:solidFill>
                  <a:schemeClr val="tx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Thank you for listening!</a:t>
            </a:r>
          </a:p>
          <a:p>
            <a:pPr>
              <a:defRPr/>
            </a:pPr>
            <a:endParaRPr lang="en-US" altLang="en-US" sz="2800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US" altLang="en-US" sz="2800"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0470DE39-4212-E4C0-25D8-CB50AC7E0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1025" y="6186488"/>
            <a:ext cx="57610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rgbClr val="00B050"/>
                </a:solidFill>
                <a:latin typeface="Century Gothic" panose="020B0502020202020204" pitchFamily="34" charset="0"/>
              </a:rPr>
              <a:t>Kindness to yourself        Kindness to others          Kindness to the world</a:t>
            </a:r>
            <a:endParaRPr lang="en-GB" altLang="en-US" sz="1200" b="1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4580" name="Picture 4" descr="Mapac - Schoolwear, Workwear, Sportswear, Promotional Products or ...">
            <a:hlinkClick r:id="rId2"/>
            <a:extLst>
              <a:ext uri="{FF2B5EF4-FFF2-40B4-BE49-F238E27FC236}">
                <a16:creationId xmlns:a16="http://schemas.microsoft.com/office/drawing/2014/main" id="{79253461-C53D-8EF9-1ADF-13009EFA7F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438" y="241300"/>
            <a:ext cx="8001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22181C-434B-4EF6-B39A-8DAA0967E0ED}"/>
              </a:ext>
            </a:extLst>
          </p:cNvPr>
          <p:cNvSpPr/>
          <p:nvPr/>
        </p:nvSpPr>
        <p:spPr>
          <a:xfrm>
            <a:off x="276225" y="188913"/>
            <a:ext cx="8632825" cy="63357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10244" name="Picture 6">
            <a:extLst>
              <a:ext uri="{FF2B5EF4-FFF2-40B4-BE49-F238E27FC236}">
                <a16:creationId xmlns:a16="http://schemas.microsoft.com/office/drawing/2014/main" id="{3EB52431-75E4-3B0C-7436-1EF8E09B50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644650"/>
            <a:ext cx="2938463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Box 10">
            <a:extLst>
              <a:ext uri="{FF2B5EF4-FFF2-40B4-BE49-F238E27FC236}">
                <a16:creationId xmlns:a16="http://schemas.microsoft.com/office/drawing/2014/main" id="{B35E52C0-D404-E657-9B97-20C6DD037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475" y="266700"/>
            <a:ext cx="1825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entury Gothic" panose="020B0502020202020204" pitchFamily="34" charset="0"/>
              </a:rPr>
              <a:t>S</a:t>
            </a:r>
            <a:r>
              <a:rPr lang="en-GB" altLang="en-US" sz="1800" b="1" err="1">
                <a:latin typeface="Century Gothic" panose="020B0502020202020204" pitchFamily="34" charset="0"/>
              </a:rPr>
              <a:t>chool</a:t>
            </a:r>
            <a:r>
              <a:rPr lang="en-GB" altLang="en-US" sz="1800" b="1">
                <a:latin typeface="Century Gothic" panose="020B0502020202020204" pitchFamily="34" charset="0"/>
              </a:rPr>
              <a:t> Values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7F971F2-EFBB-47BA-8504-9A560245942E}"/>
              </a:ext>
            </a:extLst>
          </p:cNvPr>
          <p:cNvSpPr/>
          <p:nvPr/>
        </p:nvSpPr>
        <p:spPr>
          <a:xfrm>
            <a:off x="2943225" y="1295400"/>
            <a:ext cx="5965825" cy="42481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140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values are as follows: </a:t>
            </a:r>
            <a:endParaRPr lang="en-GB" sz="1400"/>
          </a:p>
          <a:p>
            <a:pPr>
              <a:defRPr/>
            </a:pPr>
            <a:endParaRPr lang="en-GB" sz="1400"/>
          </a:p>
          <a:p>
            <a:pPr marL="257175" indent="-257175">
              <a:spcAft>
                <a:spcPts val="0"/>
              </a:spcAft>
              <a:buFont typeface="Symbol" panose="05050102010706020507" pitchFamily="18" charset="2"/>
              <a:buChar char=""/>
              <a:defRPr/>
            </a:pPr>
            <a:r>
              <a:rPr lang="en-GB" sz="1400" b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Respect- </a:t>
            </a:r>
            <a:r>
              <a:rPr lang="en-GB" sz="140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Respect self, fellow pupils, teachers and other adults. Respect their own and others property. Respect the right that everyone can have their own thoughts, values and opinions. </a:t>
            </a:r>
            <a:endParaRPr lang="en-GB" sz="1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>
              <a:spcAft>
                <a:spcPts val="0"/>
              </a:spcAft>
              <a:defRPr/>
            </a:pPr>
            <a:endParaRPr lang="en-GB" sz="1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indent="-257175">
              <a:spcAft>
                <a:spcPts val="0"/>
              </a:spcAft>
              <a:buFont typeface="Symbol" panose="05050102010706020507" pitchFamily="18" charset="2"/>
              <a:buChar char=""/>
              <a:defRPr/>
            </a:pPr>
            <a:r>
              <a:rPr lang="en-GB" sz="1400" b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Honesty</a:t>
            </a:r>
            <a:r>
              <a:rPr lang="en-GB" sz="140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Be truthful to ourselves and others. </a:t>
            </a:r>
            <a:endParaRPr lang="en-GB" sz="1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defRPr/>
            </a:pPr>
            <a:endParaRPr lang="en-GB" sz="1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indent="-257175">
              <a:spcAft>
                <a:spcPts val="0"/>
              </a:spcAft>
              <a:buFont typeface="Symbol" panose="05050102010706020507" pitchFamily="18" charset="2"/>
              <a:buChar char=""/>
              <a:defRPr/>
            </a:pPr>
            <a:r>
              <a:rPr lang="en-GB" sz="1400" b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Co-operation – </a:t>
            </a:r>
            <a:r>
              <a:rPr lang="en-GB" sz="140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collaborate with our peers to gain the most from our learning, to learn from each other and utilising everyone’s skills. </a:t>
            </a:r>
            <a:endParaRPr lang="en-GB" sz="1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defRPr/>
            </a:pPr>
            <a:endParaRPr lang="en-GB" sz="1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indent="-257175">
              <a:spcAft>
                <a:spcPts val="0"/>
              </a:spcAft>
              <a:buFont typeface="Symbol" panose="05050102010706020507" pitchFamily="18" charset="2"/>
              <a:buChar char=""/>
              <a:defRPr/>
            </a:pPr>
            <a:r>
              <a:rPr lang="en-GB" sz="1400" b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Appreciation-</a:t>
            </a:r>
            <a:r>
              <a:rPr lang="en-GB" sz="140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learn to build positive relationships with others by developing effective communication, trust and to understand the worth, quality and importance of something or someone. </a:t>
            </a:r>
            <a:endParaRPr lang="en-GB" sz="1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defRPr/>
            </a:pPr>
            <a:endParaRPr lang="en-GB" sz="1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indent="-257175">
              <a:spcAft>
                <a:spcPts val="0"/>
              </a:spcAft>
              <a:buFont typeface="Symbol" panose="05050102010706020507" pitchFamily="18" charset="2"/>
              <a:buChar char=""/>
              <a:defRPr/>
            </a:pPr>
            <a:r>
              <a:rPr lang="en-GB" sz="1400" b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Responsibility </a:t>
            </a:r>
            <a:r>
              <a:rPr lang="en-GB" sz="140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To develop a sense of community, knowing that actions have an impact on them and others</a:t>
            </a:r>
            <a:r>
              <a:rPr lang="en-GB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GB" sz="105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47" name="Rectangle 2">
            <a:extLst>
              <a:ext uri="{FF2B5EF4-FFF2-40B4-BE49-F238E27FC236}">
                <a16:creationId xmlns:a16="http://schemas.microsoft.com/office/drawing/2014/main" id="{1529A47D-C92C-F107-DE91-B13DCD0C3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1025" y="6186488"/>
            <a:ext cx="57610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rgbClr val="00B050"/>
                </a:solidFill>
                <a:latin typeface="Century Gothic" panose="020B0502020202020204" pitchFamily="34" charset="0"/>
              </a:rPr>
              <a:t>Kindness to yourself        Kindness to others          Kindness to the world</a:t>
            </a:r>
            <a:endParaRPr lang="en-GB" altLang="en-US" sz="1200" b="1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Picture 4" descr="Mapac - Schoolwear, Workwear, Sportswear, Promotional Products or ...">
            <a:hlinkClick r:id="rId3"/>
            <a:extLst>
              <a:ext uri="{FF2B5EF4-FFF2-40B4-BE49-F238E27FC236}">
                <a16:creationId xmlns:a16="http://schemas.microsoft.com/office/drawing/2014/main" id="{99FCD1AC-38DE-EE43-FF99-80292FC8B4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85" y="186102"/>
            <a:ext cx="1800225" cy="141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A75923B-4020-4B41-85FE-FFD02619AB50}"/>
              </a:ext>
            </a:extLst>
          </p:cNvPr>
          <p:cNvSpPr/>
          <p:nvPr/>
        </p:nvSpPr>
        <p:spPr>
          <a:xfrm>
            <a:off x="250825" y="188913"/>
            <a:ext cx="8642350" cy="63357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7605B05-DB97-E331-2B98-8C3BB5D8DB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2133600"/>
            <a:ext cx="8229600" cy="30527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2400">
                <a:latin typeface="Century Gothic" panose="020B0502020202020204" pitchFamily="34" charset="0"/>
              </a:rPr>
              <a:t>Our focus in Year 1 is to continue to provide opportunities for the children to develop their independence. The children will be taking further  responsibility for themselves, their belongings and their learning.</a:t>
            </a:r>
          </a:p>
          <a:p>
            <a:pPr marL="0" indent="0" algn="ctr" eaLnBrk="1" hangingPunct="1">
              <a:buFontTx/>
              <a:buNone/>
            </a:pPr>
            <a:endParaRPr lang="en-GB" altLang="en-US" sz="2400">
              <a:latin typeface="Century Gothic" panose="020B0502020202020204" pitchFamily="34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2400">
                <a:latin typeface="Century Gothic"/>
              </a:rPr>
              <a:t>You can support this by encouraging them to take responsibility at home and carry out simple tasks.</a:t>
            </a: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45250019-BF8B-76A1-793E-41990BC9D5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9169" y="1216914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entury Gothic"/>
              </a:rPr>
              <a:t>Independence</a:t>
            </a:r>
            <a:br>
              <a:rPr lang="en-GB" altLang="en-US">
                <a:solidFill>
                  <a:schemeClr val="tx1"/>
                </a:solidFill>
                <a:latin typeface="Century Gothic"/>
              </a:rPr>
            </a:br>
            <a:endParaRPr lang="en-GB" altLang="en-US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173" name="Picture 4" descr="Mapac - Schoolwear, Workwear, Sportswear, Promotional Products or ...">
            <a:hlinkClick r:id="rId2"/>
            <a:extLst>
              <a:ext uri="{FF2B5EF4-FFF2-40B4-BE49-F238E27FC236}">
                <a16:creationId xmlns:a16="http://schemas.microsoft.com/office/drawing/2014/main" id="{509D26B5-7A61-BBB1-0BD1-99A5927DFE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8181" y="85518"/>
            <a:ext cx="1800225" cy="141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2">
            <a:extLst>
              <a:ext uri="{FF2B5EF4-FFF2-40B4-BE49-F238E27FC236}">
                <a16:creationId xmlns:a16="http://schemas.microsoft.com/office/drawing/2014/main" id="{F408C764-2E1C-F3F8-D13B-528EFFC6E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6105525"/>
            <a:ext cx="53038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rgbClr val="00B050"/>
                </a:solidFill>
                <a:latin typeface="Century Gothic" panose="020B0502020202020204" pitchFamily="34" charset="0"/>
              </a:rPr>
              <a:t>Kindness to yourself        Kindness to others          Kindness to the world</a:t>
            </a:r>
            <a:endParaRPr lang="en-GB" altLang="en-US" sz="1200" b="1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A75923B-4020-4B41-85FE-FFD02619AB50}"/>
              </a:ext>
            </a:extLst>
          </p:cNvPr>
          <p:cNvSpPr/>
          <p:nvPr/>
        </p:nvSpPr>
        <p:spPr>
          <a:xfrm>
            <a:off x="250825" y="188913"/>
            <a:ext cx="8642350" cy="63357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6F32F1A1-77BA-4F71-C51D-9D79993DF9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717675"/>
            <a:ext cx="8229600" cy="424338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1800">
                <a:latin typeface="Century Gothic" panose="020B0502020202020204" pitchFamily="34" charset="0"/>
              </a:rPr>
              <a:t>W</a:t>
            </a:r>
            <a:r>
              <a:rPr lang="en-GB" altLang="en-US" sz="1800">
                <a:latin typeface="Century Gothic" panose="020B0502020202020204" pitchFamily="34" charset="0"/>
              </a:rPr>
              <a:t>e strive to encourage the children to be as proud of the school community as we are. </a:t>
            </a:r>
          </a:p>
          <a:p>
            <a:pPr marL="0" indent="0" eaLnBrk="1" hangingPunct="1">
              <a:buFontTx/>
              <a:buNone/>
            </a:pPr>
            <a:r>
              <a:rPr lang="en-GB" altLang="en-US" sz="1800">
                <a:latin typeface="Century Gothic" panose="020B0502020202020204" pitchFamily="34" charset="0"/>
              </a:rPr>
              <a:t>To support this, we expect the children to come to school fully equipped for a day of learning. </a:t>
            </a:r>
          </a:p>
          <a:p>
            <a:pPr marL="0" indent="0" eaLnBrk="1" hangingPunct="1">
              <a:buFontTx/>
              <a:buNone/>
            </a:pPr>
            <a:r>
              <a:rPr lang="en-GB" altLang="en-US" sz="1800">
                <a:latin typeface="Century Gothic" panose="020B0502020202020204" pitchFamily="34" charset="0"/>
              </a:rPr>
              <a:t>Please make sure that they are wearing the correct uniform and that everything is clearly labelled. </a:t>
            </a:r>
          </a:p>
          <a:p>
            <a:pPr marL="0" indent="0" eaLnBrk="1" hangingPunct="1">
              <a:buFontTx/>
              <a:buNone/>
            </a:pPr>
            <a:endParaRPr lang="en-US" altLang="en-US" sz="1800">
              <a:latin typeface="Century Gothic" panose="020B0502020202020204" pitchFamily="34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en-US" sz="1800">
                <a:latin typeface="Century Gothic" panose="020B0502020202020204" pitchFamily="34" charset="0"/>
              </a:rPr>
              <a:t>Children are expected to bring their book bag to school every day.</a:t>
            </a:r>
          </a:p>
          <a:p>
            <a:pPr marL="0" indent="0" eaLnBrk="1" hangingPunct="1">
              <a:buFontTx/>
              <a:buNone/>
            </a:pPr>
            <a:endParaRPr lang="en-US" altLang="en-US" sz="1800">
              <a:latin typeface="Century Gothic" panose="020B0502020202020204" pitchFamily="34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US" altLang="en-US" sz="1800">
                <a:latin typeface="Century Gothic" panose="020B0502020202020204" pitchFamily="34" charset="0"/>
              </a:rPr>
              <a:t>O</a:t>
            </a:r>
            <a:r>
              <a:rPr lang="en-GB" altLang="en-US" sz="1800">
                <a:latin typeface="Century Gothic" panose="020B0502020202020204" pitchFamily="34" charset="0"/>
              </a:rPr>
              <a:t>n rare occasions, there are perfectly valid reasons for why your child may not come to school in the correct uniform, please inform us. However, if this continues, you will receive a slip from the class teacher, followed by Mrs Reeve or Mrs Sharkey. </a:t>
            </a:r>
          </a:p>
          <a:p>
            <a:pPr marL="0" indent="0" algn="ctr" eaLnBrk="1" hangingPunct="1">
              <a:buFontTx/>
              <a:buNone/>
            </a:pPr>
            <a:endParaRPr lang="en-GB" altLang="en-US">
              <a:latin typeface="Century Gothic" panose="020B0502020202020204" pitchFamily="34" charset="0"/>
            </a:endParaRP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C943496E-1ACD-C8FF-FC7A-3FCF0239A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tx1"/>
                </a:solidFill>
                <a:latin typeface="Century Gothic" panose="020B0502020202020204" pitchFamily="34" charset="0"/>
              </a:rPr>
              <a:t>Uniform Expectations</a:t>
            </a:r>
            <a:endParaRPr lang="en-GB" altLang="en-US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197" name="Picture 4" descr="Mapac - Schoolwear, Workwear, Sportswear, Promotional Products or ...">
            <a:hlinkClick r:id="rId2"/>
            <a:extLst>
              <a:ext uri="{FF2B5EF4-FFF2-40B4-BE49-F238E27FC236}">
                <a16:creationId xmlns:a16="http://schemas.microsoft.com/office/drawing/2014/main" id="{67985BC3-B20B-49D9-68F3-7C2CBD1CB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04788"/>
            <a:ext cx="1800225" cy="141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TextBox 2">
            <a:extLst>
              <a:ext uri="{FF2B5EF4-FFF2-40B4-BE49-F238E27FC236}">
                <a16:creationId xmlns:a16="http://schemas.microsoft.com/office/drawing/2014/main" id="{E05773AA-C10D-F7DD-20B6-77D399334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6105525"/>
            <a:ext cx="53038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rgbClr val="00B050"/>
                </a:solidFill>
                <a:latin typeface="Century Gothic" panose="020B0502020202020204" pitchFamily="34" charset="0"/>
              </a:rPr>
              <a:t>Kindness to yourself        Kindness to others          Kindness to the world</a:t>
            </a:r>
            <a:endParaRPr lang="en-GB" altLang="en-US" sz="1200" b="1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22181C-434B-4EF6-B39A-8DAA0967E0ED}"/>
              </a:ext>
            </a:extLst>
          </p:cNvPr>
          <p:cNvSpPr/>
          <p:nvPr/>
        </p:nvSpPr>
        <p:spPr>
          <a:xfrm>
            <a:off x="271463" y="211138"/>
            <a:ext cx="8632825" cy="63357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>
              <a:defRPr/>
            </a:pPr>
            <a:r>
              <a:rPr lang="en-US" sz="3200">
                <a:solidFill>
                  <a:schemeClr val="tx1"/>
                </a:solidFill>
                <a:latin typeface="Century Gothic"/>
              </a:rPr>
              <a:t>Things to Remember </a:t>
            </a:r>
          </a:p>
          <a:p>
            <a:pPr algn="ctr">
              <a:defRPr/>
            </a:pPr>
            <a:endParaRPr lang="en-US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Century Gothic"/>
              </a:rPr>
              <a:t>-A waterproof jacket must be in school every day regardless of the weather and a coat for winter months (hats/gloves for winter and sunhats and sun cream for spring/summer).</a:t>
            </a:r>
          </a:p>
          <a:p>
            <a:pPr algn="ctr">
              <a:defRPr/>
            </a:pPr>
            <a:endParaRPr lang="en-US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endParaRPr lang="en-US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Century Gothic"/>
              </a:rPr>
              <a:t>PE days:</a:t>
            </a: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Century Gothic"/>
              </a:rPr>
              <a:t>Hedgehogs – Tuesday and Wednesday</a:t>
            </a: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Century Gothic"/>
              </a:rPr>
              <a:t>Squirrels – Tuesday and Thursday</a:t>
            </a: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Century Gothic"/>
              </a:rPr>
              <a:t>Badgers – Monday and Tuesday</a:t>
            </a:r>
          </a:p>
          <a:p>
            <a:pPr algn="ctr">
              <a:defRPr/>
            </a:pPr>
            <a:endParaRPr lang="en-US">
              <a:solidFill>
                <a:schemeClr val="tx1"/>
              </a:solidFill>
              <a:latin typeface="Century Gothic"/>
            </a:endParaRP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Century Gothic"/>
              </a:rPr>
              <a:t>Forest school:</a:t>
            </a: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Century Gothic"/>
              </a:rPr>
              <a:t>February onwards</a:t>
            </a:r>
          </a:p>
          <a:p>
            <a:pPr algn="ctr">
              <a:defRPr/>
            </a:pPr>
            <a:endParaRPr lang="en-US" sz="900">
              <a:solidFill>
                <a:schemeClr val="tx1"/>
              </a:solidFill>
              <a:latin typeface="Century Gothic"/>
            </a:endParaRPr>
          </a:p>
          <a:p>
            <a:pPr algn="ctr">
              <a:defRPr/>
            </a:pPr>
            <a:endParaRPr lang="en-US" sz="200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Century Gothic"/>
              </a:rPr>
              <a:t>-Fruit and a filled water bottle every day.</a:t>
            </a:r>
          </a:p>
          <a:p>
            <a:pPr algn="ctr">
              <a:defRPr/>
            </a:pPr>
            <a:endParaRPr lang="en-US" sz="60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endParaRPr lang="en-US" sz="110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Century Gothic"/>
              </a:rPr>
              <a:t>-Reading book/s and reading record</a:t>
            </a:r>
            <a:endParaRPr lang="en-US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9219" name="Picture 4" descr="Mapac - Schoolwear, Workwear, Sportswear, Promotional Products or ...">
            <a:hlinkClick r:id="rId2"/>
            <a:extLst>
              <a:ext uri="{FF2B5EF4-FFF2-40B4-BE49-F238E27FC236}">
                <a16:creationId xmlns:a16="http://schemas.microsoft.com/office/drawing/2014/main" id="{D69FE476-94A2-35E0-9A47-455F3CE69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8950" y="188913"/>
            <a:ext cx="8001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Rectangle 2">
            <a:extLst>
              <a:ext uri="{FF2B5EF4-FFF2-40B4-BE49-F238E27FC236}">
                <a16:creationId xmlns:a16="http://schemas.microsoft.com/office/drawing/2014/main" id="{6CC1087C-0F3E-AFFE-776C-7C8C2F4C4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1025" y="6186488"/>
            <a:ext cx="57610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rgbClr val="00B050"/>
                </a:solidFill>
                <a:latin typeface="Century Gothic" panose="020B0502020202020204" pitchFamily="34" charset="0"/>
              </a:rPr>
              <a:t>Kindness to yourself        Kindness to others          Kindness to the world</a:t>
            </a:r>
            <a:endParaRPr lang="en-GB" altLang="en-US" sz="1200" b="1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22181C-434B-4EF6-B39A-8DAA0967E0ED}"/>
              </a:ext>
            </a:extLst>
          </p:cNvPr>
          <p:cNvSpPr/>
          <p:nvPr/>
        </p:nvSpPr>
        <p:spPr>
          <a:xfrm>
            <a:off x="276225" y="188913"/>
            <a:ext cx="8632825" cy="63357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pic>
        <p:nvPicPr>
          <p:cNvPr id="15363" name="Picture 4" descr="Mapac - Schoolwear, Workwear, Sportswear, Promotional Products or ...">
            <a:hlinkClick r:id="rId2"/>
            <a:extLst>
              <a:ext uri="{FF2B5EF4-FFF2-40B4-BE49-F238E27FC236}">
                <a16:creationId xmlns:a16="http://schemas.microsoft.com/office/drawing/2014/main" id="{8EAAED16-6120-539D-F159-24CA494FF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8950" y="188913"/>
            <a:ext cx="8001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Rectangle 2">
            <a:extLst>
              <a:ext uri="{FF2B5EF4-FFF2-40B4-BE49-F238E27FC236}">
                <a16:creationId xmlns:a16="http://schemas.microsoft.com/office/drawing/2014/main" id="{C5447144-A6ED-048A-03B1-76E0BE05A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1025" y="6186488"/>
            <a:ext cx="57610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rgbClr val="00B050"/>
                </a:solidFill>
                <a:latin typeface="Century Gothic" panose="020B0502020202020204" pitchFamily="34" charset="0"/>
              </a:rPr>
              <a:t>Kindness to yourself        Kindness to others          Kindness to the world</a:t>
            </a:r>
            <a:endParaRPr lang="en-GB" altLang="en-US" sz="1200" b="1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D2CE96C-04DD-4097-B6E6-B2DE089801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731573"/>
              </p:ext>
            </p:extLst>
          </p:nvPr>
        </p:nvGraphicFramePr>
        <p:xfrm>
          <a:off x="598107" y="601155"/>
          <a:ext cx="4467225" cy="51933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50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65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6443">
                <a:tc>
                  <a:txBody>
                    <a:bodyPr/>
                    <a:lstStyle/>
                    <a:p>
                      <a:r>
                        <a:rPr lang="en-GB" sz="1600">
                          <a:latin typeface="Century Gothic"/>
                        </a:rPr>
                        <a:t>8.40 – 9.00</a:t>
                      </a:r>
                    </a:p>
                  </a:txBody>
                  <a:tcPr marL="91486" marR="91486" marT="45732" marB="45732"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Century Gothic"/>
                        </a:rPr>
                        <a:t>Reading / morning activities </a:t>
                      </a:r>
                    </a:p>
                  </a:txBody>
                  <a:tcPr marL="91486" marR="91486" marT="45732" marB="4573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44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>
                          <a:latin typeface="Century Gothic"/>
                        </a:rPr>
                        <a:t>9.00 - 9.15</a:t>
                      </a:r>
                    </a:p>
                  </a:txBody>
                  <a:tcPr marL="91485" marR="91485" marT="45731" marB="45731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>
                          <a:latin typeface="Century Gothic"/>
                        </a:rPr>
                        <a:t>Reflections</a:t>
                      </a:r>
                    </a:p>
                  </a:txBody>
                  <a:tcPr marL="91485" marR="91485" marT="45731" marB="45731"/>
                </a:tc>
                <a:extLst>
                  <a:ext uri="{0D108BD9-81ED-4DB2-BD59-A6C34878D82A}">
                    <a16:rowId xmlns:a16="http://schemas.microsoft.com/office/drawing/2014/main" val="1891616594"/>
                  </a:ext>
                </a:extLst>
              </a:tr>
              <a:tr h="386443">
                <a:tc>
                  <a:txBody>
                    <a:bodyPr/>
                    <a:lstStyle/>
                    <a:p>
                      <a:r>
                        <a:rPr lang="en-GB" sz="1600">
                          <a:latin typeface="Century Gothic"/>
                        </a:rPr>
                        <a:t>9.15 – 9.35</a:t>
                      </a:r>
                    </a:p>
                  </a:txBody>
                  <a:tcPr marL="91486" marR="91486" marT="45732" marB="45732"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Century Gothic"/>
                        </a:rPr>
                        <a:t>Phonics</a:t>
                      </a:r>
                    </a:p>
                  </a:txBody>
                  <a:tcPr marL="91486" marR="91486" marT="45732" marB="4573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23">
                <a:tc>
                  <a:txBody>
                    <a:bodyPr/>
                    <a:lstStyle/>
                    <a:p>
                      <a:r>
                        <a:rPr lang="en-GB" sz="1600">
                          <a:latin typeface="Century Gothic"/>
                        </a:rPr>
                        <a:t>9.35 -10.30</a:t>
                      </a:r>
                    </a:p>
                  </a:txBody>
                  <a:tcPr marL="91486" marR="91486" marT="45732" marB="45732"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Century Gothic"/>
                        </a:rPr>
                        <a:t>Maths or English:  outside/inside sessions</a:t>
                      </a:r>
                    </a:p>
                  </a:txBody>
                  <a:tcPr marL="91486" marR="91486" marT="45732" marB="4573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516">
                <a:tc>
                  <a:txBody>
                    <a:bodyPr/>
                    <a:lstStyle/>
                    <a:p>
                      <a:r>
                        <a:rPr lang="en-GB" sz="1600">
                          <a:latin typeface="Century Gothic"/>
                        </a:rPr>
                        <a:t>10.30 – 10.45</a:t>
                      </a:r>
                    </a:p>
                  </a:txBody>
                  <a:tcPr marL="91486" marR="91486" marT="45732" marB="45732"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Century Gothic"/>
                        </a:rPr>
                        <a:t>Fruit and milk time/Word Aware</a:t>
                      </a:r>
                    </a:p>
                  </a:txBody>
                  <a:tcPr marL="91486" marR="91486" marT="45732" marB="4573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23">
                <a:tc>
                  <a:txBody>
                    <a:bodyPr/>
                    <a:lstStyle/>
                    <a:p>
                      <a:r>
                        <a:rPr lang="en-GB" sz="1600">
                          <a:latin typeface="Century Gothic"/>
                        </a:rPr>
                        <a:t>10.45 – 11.40</a:t>
                      </a:r>
                    </a:p>
                  </a:txBody>
                  <a:tcPr marL="91486" marR="91486" marT="45732" marB="45732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>
                          <a:latin typeface="Century Gothic"/>
                        </a:rPr>
                        <a:t>Maths or English:  outside/inside sessions</a:t>
                      </a:r>
                      <a:endParaRPr lang="en-GB" sz="1600">
                        <a:latin typeface="Century Gothic"/>
                      </a:endParaRPr>
                    </a:p>
                  </a:txBody>
                  <a:tcPr marL="91486" marR="91486" marT="45732" marB="4573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443">
                <a:tc>
                  <a:txBody>
                    <a:bodyPr/>
                    <a:lstStyle/>
                    <a:p>
                      <a:r>
                        <a:rPr lang="en-GB" sz="1600">
                          <a:latin typeface="Century Gothic"/>
                        </a:rPr>
                        <a:t>11.40 – 12.00</a:t>
                      </a:r>
                    </a:p>
                  </a:txBody>
                  <a:tcPr marL="91486" marR="91486" marT="45732" marB="45732"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Century Gothic"/>
                        </a:rPr>
                        <a:t>Guided Reading</a:t>
                      </a:r>
                    </a:p>
                  </a:txBody>
                  <a:tcPr marL="91486" marR="91486" marT="45732" marB="4573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6443">
                <a:tc>
                  <a:txBody>
                    <a:bodyPr/>
                    <a:lstStyle/>
                    <a:p>
                      <a:r>
                        <a:rPr lang="en-GB" sz="1600">
                          <a:latin typeface="Century Gothic"/>
                        </a:rPr>
                        <a:t>12.00 – 13.00</a:t>
                      </a:r>
                    </a:p>
                  </a:txBody>
                  <a:tcPr marL="91486" marR="91486" marT="45732" marB="45732"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Century Gothic"/>
                        </a:rPr>
                        <a:t>Lunch</a:t>
                      </a:r>
                    </a:p>
                  </a:txBody>
                  <a:tcPr marL="91486" marR="91486" marT="45732" marB="4573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6443">
                <a:tc>
                  <a:txBody>
                    <a:bodyPr/>
                    <a:lstStyle/>
                    <a:p>
                      <a:r>
                        <a:rPr lang="en-GB" sz="1600">
                          <a:latin typeface="Century Gothic"/>
                        </a:rPr>
                        <a:t>13.00 – 13.20</a:t>
                      </a:r>
                    </a:p>
                  </a:txBody>
                  <a:tcPr marL="91486" marR="91486" marT="45732" marB="45732"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Century Gothic"/>
                        </a:rPr>
                        <a:t>Handwriting</a:t>
                      </a:r>
                    </a:p>
                  </a:txBody>
                  <a:tcPr marL="91486" marR="91486" marT="45732" marB="4573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6443">
                <a:tc>
                  <a:txBody>
                    <a:bodyPr/>
                    <a:lstStyle/>
                    <a:p>
                      <a:r>
                        <a:rPr lang="en-GB" sz="1600">
                          <a:latin typeface="Century Gothic"/>
                        </a:rPr>
                        <a:t>13.20 – 14.40</a:t>
                      </a:r>
                    </a:p>
                  </a:txBody>
                  <a:tcPr marL="91486" marR="91486" marT="45732" marB="45732"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Century Gothic"/>
                        </a:rPr>
                        <a:t>Foundation subjects</a:t>
                      </a:r>
                    </a:p>
                  </a:txBody>
                  <a:tcPr marL="91486" marR="91486" marT="45732" marB="4573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644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>
                          <a:latin typeface="Century Gothic"/>
                        </a:rPr>
                        <a:t>14.40 -14.50</a:t>
                      </a:r>
                    </a:p>
                  </a:txBody>
                  <a:tcPr marL="91485" marR="91485" marT="45731" marB="45731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latin typeface="Century Gothic"/>
                        </a:rPr>
                        <a:t>Maths Mastery</a:t>
                      </a:r>
                      <a:endParaRPr lang="en-US">
                        <a:latin typeface="Century Gothic"/>
                      </a:endParaRPr>
                    </a:p>
                  </a:txBody>
                  <a:tcPr marL="91485" marR="91485" marT="45731" marB="45731"/>
                </a:tc>
                <a:extLst>
                  <a:ext uri="{0D108BD9-81ED-4DB2-BD59-A6C34878D82A}">
                    <a16:rowId xmlns:a16="http://schemas.microsoft.com/office/drawing/2014/main" val="1910534710"/>
                  </a:ext>
                </a:extLst>
              </a:tr>
              <a:tr h="38644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>
                          <a:latin typeface="Century Gothic"/>
                        </a:rPr>
                        <a:t>14.50 - 3.00</a:t>
                      </a:r>
                    </a:p>
                  </a:txBody>
                  <a:tcPr marL="91485" marR="91485" marT="45731" marB="45731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>
                          <a:latin typeface="Century Gothic"/>
                        </a:rPr>
                        <a:t>Music</a:t>
                      </a:r>
                    </a:p>
                  </a:txBody>
                  <a:tcPr marL="91485" marR="91485" marT="45731" marB="45731"/>
                </a:tc>
                <a:extLst>
                  <a:ext uri="{0D108BD9-81ED-4DB2-BD59-A6C34878D82A}">
                    <a16:rowId xmlns:a16="http://schemas.microsoft.com/office/drawing/2014/main" val="802935521"/>
                  </a:ext>
                </a:extLst>
              </a:tr>
              <a:tr h="386443">
                <a:tc>
                  <a:txBody>
                    <a:bodyPr/>
                    <a:lstStyle/>
                    <a:p>
                      <a:r>
                        <a:rPr lang="en-GB" sz="1600">
                          <a:latin typeface="Century Gothic"/>
                        </a:rPr>
                        <a:t>3.00 - 3.20</a:t>
                      </a:r>
                    </a:p>
                  </a:txBody>
                  <a:tcPr marL="91486" marR="91486" marT="45732" marB="45732"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Century Gothic"/>
                        </a:rPr>
                        <a:t>Tidy up and story time</a:t>
                      </a:r>
                    </a:p>
                  </a:txBody>
                  <a:tcPr marL="91486" marR="91486" marT="45732" marB="4573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5406" name="TextBox 1">
            <a:extLst>
              <a:ext uri="{FF2B5EF4-FFF2-40B4-BE49-F238E27FC236}">
                <a16:creationId xmlns:a16="http://schemas.microsoft.com/office/drawing/2014/main" id="{D468E44A-8766-FB0A-F068-D29E83E10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9113" y="2817813"/>
            <a:ext cx="276710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1800">
                <a:latin typeface="Century Gothic"/>
                <a:cs typeface="Arial"/>
              </a:rPr>
              <a:t>A typical day in Year 1 </a:t>
            </a:r>
            <a:endParaRPr lang="en-US" altLang="en-US"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22181C-434B-4EF6-B39A-8DAA0967E0ED}"/>
              </a:ext>
            </a:extLst>
          </p:cNvPr>
          <p:cNvSpPr/>
          <p:nvPr/>
        </p:nvSpPr>
        <p:spPr>
          <a:xfrm>
            <a:off x="276225" y="188913"/>
            <a:ext cx="8632825" cy="63357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endParaRPr lang="en-US" sz="320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endParaRPr lang="en-US" sz="200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endParaRPr lang="en-US" sz="200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endParaRPr lang="en-US" sz="200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pic>
        <p:nvPicPr>
          <p:cNvPr id="16387" name="Picture 4" descr="Mapac - Schoolwear, Workwear, Sportswear, Promotional Products or ...">
            <a:hlinkClick r:id="rId2"/>
            <a:extLst>
              <a:ext uri="{FF2B5EF4-FFF2-40B4-BE49-F238E27FC236}">
                <a16:creationId xmlns:a16="http://schemas.microsoft.com/office/drawing/2014/main" id="{EEC26825-500E-92FA-B57A-7F322DBE2E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8950" y="188913"/>
            <a:ext cx="8001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Rectangle 2">
            <a:extLst>
              <a:ext uri="{FF2B5EF4-FFF2-40B4-BE49-F238E27FC236}">
                <a16:creationId xmlns:a16="http://schemas.microsoft.com/office/drawing/2014/main" id="{3EC9B4E5-6274-975E-8426-D93D0762D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1025" y="6186488"/>
            <a:ext cx="57610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rgbClr val="00B050"/>
                </a:solidFill>
                <a:latin typeface="Century Gothic" panose="020B0502020202020204" pitchFamily="34" charset="0"/>
              </a:rPr>
              <a:t>Kindness to yourself        Kindness to others          Kindness to the world</a:t>
            </a:r>
            <a:endParaRPr lang="en-GB" altLang="en-US" sz="1200" b="1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6389" name="Picture 4" descr="MCj04300490000[1]">
            <a:extLst>
              <a:ext uri="{FF2B5EF4-FFF2-40B4-BE49-F238E27FC236}">
                <a16:creationId xmlns:a16="http://schemas.microsoft.com/office/drawing/2014/main" id="{1C05765A-4CE0-AC2A-EA84-E95639049A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42100" y="1052513"/>
            <a:ext cx="18669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3595C0E-2C3A-4492-BE37-0307E37547C1}"/>
              </a:ext>
            </a:extLst>
          </p:cNvPr>
          <p:cNvSpPr txBox="1"/>
          <p:nvPr/>
        </p:nvSpPr>
        <p:spPr>
          <a:xfrm>
            <a:off x="281303" y="188223"/>
            <a:ext cx="8555729" cy="61247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defRPr/>
            </a:pPr>
            <a:r>
              <a:rPr lang="en-GB" sz="1400">
                <a:latin typeface="Century Gothic"/>
              </a:rPr>
              <a:t>Reading in school</a:t>
            </a:r>
          </a:p>
          <a:p>
            <a:pPr>
              <a:defRPr/>
            </a:pPr>
            <a:endParaRPr lang="en-GB" sz="1400">
              <a:latin typeface="Century Gothic" panose="020B0502020202020204" pitchFamily="34" charset="0"/>
            </a:endParaRPr>
          </a:p>
          <a:p>
            <a:pPr>
              <a:defRPr/>
            </a:pPr>
            <a:r>
              <a:rPr lang="en-US" sz="1400">
                <a:latin typeface="Century Gothic"/>
              </a:rPr>
              <a:t>Reading skills are taught daily.</a:t>
            </a:r>
          </a:p>
          <a:p>
            <a:pPr>
              <a:defRPr/>
            </a:pPr>
            <a:r>
              <a:rPr lang="en-GB" sz="1400">
                <a:latin typeface="Century Gothic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400">
                <a:latin typeface="Century Gothic"/>
              </a:rPr>
              <a:t> All children will read in school at least once a week.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400">
                <a:latin typeface="Century Gothic"/>
              </a:rPr>
              <a:t> A reading session includes: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GB" sz="1400">
                <a:latin typeface="Century Gothic"/>
              </a:rPr>
              <a:t>word reading and definitions of new vocabulary.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GB" sz="1400">
                <a:latin typeface="Century Gothic"/>
              </a:rPr>
              <a:t>prediction skills based on the child’s knowledge of the text.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GB" sz="1400">
                <a:latin typeface="Century Gothic"/>
              </a:rPr>
              <a:t>comprehension including inference.</a:t>
            </a:r>
          </a:p>
          <a:p>
            <a:pPr>
              <a:defRPr/>
            </a:pPr>
            <a:endParaRPr lang="en-GB" sz="1400">
              <a:latin typeface="Century Gothic" panose="020B0502020202020204" pitchFamily="34" charset="0"/>
            </a:endParaRPr>
          </a:p>
          <a:p>
            <a:pPr>
              <a:defRPr/>
            </a:pPr>
            <a:r>
              <a:rPr lang="en-GB" sz="1400">
                <a:latin typeface="Century Gothic"/>
              </a:rPr>
              <a:t>Reading at home</a:t>
            </a:r>
          </a:p>
          <a:p>
            <a:pPr>
              <a:defRPr/>
            </a:pPr>
            <a:endParaRPr lang="en-GB" sz="140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400">
                <a:latin typeface="Century Gothic"/>
              </a:rPr>
              <a:t>Try and read for</a:t>
            </a:r>
            <a:r>
              <a:rPr lang="en-GB" sz="1400" b="1">
                <a:latin typeface="Century Gothic"/>
              </a:rPr>
              <a:t> 10-15 minutes daily - </a:t>
            </a:r>
            <a:r>
              <a:rPr lang="en-GB" sz="1400">
                <a:latin typeface="Century Gothic"/>
              </a:rPr>
              <a:t>keep it fun. 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400">
                <a:latin typeface="Century Gothic"/>
              </a:rPr>
              <a:t>R</a:t>
            </a:r>
            <a:r>
              <a:rPr lang="en-GB" sz="1400" err="1">
                <a:latin typeface="Century Gothic"/>
              </a:rPr>
              <a:t>eading</a:t>
            </a:r>
            <a:r>
              <a:rPr lang="en-GB" sz="1400">
                <a:latin typeface="Century Gothic"/>
              </a:rPr>
              <a:t> Records to be in school every day.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400" b="1">
                <a:latin typeface="Century Gothic"/>
              </a:rPr>
              <a:t>Please sign and/or comment in your child’s reading record each time </a:t>
            </a:r>
            <a:endParaRPr lang="en-GB" sz="1400" b="1">
              <a:latin typeface="Century Gothic" panose="020B0502020202020204" pitchFamily="34" charset="0"/>
            </a:endParaRPr>
          </a:p>
          <a:p>
            <a:pPr>
              <a:defRPr/>
            </a:pPr>
            <a:r>
              <a:rPr lang="en-GB" sz="1400">
                <a:latin typeface="Century Gothic"/>
              </a:rPr>
              <a:t>      </a:t>
            </a:r>
            <a:r>
              <a:rPr lang="en-GB" sz="1400" b="1">
                <a:latin typeface="Century Gothic"/>
              </a:rPr>
              <a:t>you read. </a:t>
            </a:r>
            <a:r>
              <a:rPr lang="en-GB" sz="1400">
                <a:latin typeface="Century Gothic"/>
              </a:rPr>
              <a:t>Please refer to our parents' guide to support. </a:t>
            </a:r>
            <a:endParaRPr lang="en-GB" sz="140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400">
                <a:latin typeface="Century Gothic"/>
              </a:rPr>
              <a:t>Try and encourage your child to read a variety of different texts / genres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400">
                <a:latin typeface="Century Gothic"/>
              </a:rPr>
              <a:t>Keep reading to your child - explore new vocabulary together and model intonation.  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400">
                <a:latin typeface="Century Gothic"/>
              </a:rPr>
              <a:t>Please ensure reading books are in school, available to change on a Tuesday and a Friday </a:t>
            </a:r>
          </a:p>
          <a:p>
            <a:pPr>
              <a:defRPr/>
            </a:pPr>
            <a:r>
              <a:rPr lang="en-US" sz="1400">
                <a:latin typeface="Century Gothic"/>
              </a:rPr>
              <a:t>      should they need to.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400">
                <a:latin typeface="Century Gothic"/>
              </a:rPr>
              <a:t>Teachers will benchmark the children termly or when they feel they are ready to move up a</a:t>
            </a:r>
          </a:p>
          <a:p>
            <a:pPr>
              <a:defRPr/>
            </a:pPr>
            <a:r>
              <a:rPr lang="en-US" sz="1400">
                <a:latin typeface="Century Gothic"/>
              </a:rPr>
              <a:t>      book band.  Teachers will record this in the Reading Record when this has been completed.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400">
                <a:latin typeface="Century Gothic"/>
              </a:rPr>
              <a:t>The targets on the back of the Reading Record are designed to guide you in supporting your</a:t>
            </a:r>
          </a:p>
          <a:p>
            <a:pPr>
              <a:defRPr/>
            </a:pPr>
            <a:r>
              <a:rPr lang="en-US" sz="1400">
                <a:latin typeface="Century Gothic"/>
              </a:rPr>
              <a:t>      Child's reading at home. home. </a:t>
            </a:r>
          </a:p>
          <a:p>
            <a:pPr>
              <a:defRPr/>
            </a:pPr>
            <a:endParaRPr lang="en-US" sz="1400">
              <a:latin typeface="Century Gothic"/>
            </a:endParaRPr>
          </a:p>
          <a:p>
            <a:pPr algn="ctr">
              <a:defRPr/>
            </a:pPr>
            <a:r>
              <a:rPr lang="en-US" sz="1400" b="1">
                <a:solidFill>
                  <a:srgbClr val="FF0000"/>
                </a:solidFill>
                <a:latin typeface="Century Gothic"/>
              </a:rPr>
              <a:t>Please make sure books are returned to school in the condition they come home.</a:t>
            </a:r>
            <a:endParaRPr lang="en-US" sz="1400" b="1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r>
              <a:rPr lang="en-US" sz="1400" b="1">
                <a:solidFill>
                  <a:srgbClr val="FF0000"/>
                </a:solidFill>
                <a:latin typeface="Century Gothic"/>
              </a:rPr>
              <a:t>Damaged Books and lost books will be charged at £5.00 each </a:t>
            </a:r>
            <a:endParaRPr lang="en-US" sz="1400" b="1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>
              <a:defRPr/>
            </a:pPr>
            <a:endParaRPr lang="en-US" sz="1400">
              <a:highlight>
                <a:srgbClr val="FFFF00"/>
              </a:highlight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22181C-434B-4EF6-B39A-8DAA0967E0ED}"/>
              </a:ext>
            </a:extLst>
          </p:cNvPr>
          <p:cNvSpPr/>
          <p:nvPr/>
        </p:nvSpPr>
        <p:spPr>
          <a:xfrm>
            <a:off x="276225" y="188913"/>
            <a:ext cx="8632825" cy="63357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>
              <a:defRPr/>
            </a:pPr>
            <a:r>
              <a:rPr lang="en-US" sz="3200">
                <a:solidFill>
                  <a:schemeClr val="tx1"/>
                </a:solidFill>
                <a:latin typeface="Century Gothic"/>
              </a:rPr>
              <a:t>Phonics in Year 1</a:t>
            </a:r>
            <a:endParaRPr lang="en-US" sz="320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endParaRPr lang="en-US" sz="200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r>
              <a:rPr lang="en-US" sz="2000">
                <a:solidFill>
                  <a:schemeClr val="tx1"/>
                </a:solidFill>
                <a:latin typeface="Century Gothic"/>
              </a:rPr>
              <a:t>The children will have daily phonics lessons until they have secured their phonics knowledge and can apply it to their reading confidently. </a:t>
            </a:r>
          </a:p>
          <a:p>
            <a:pPr algn="ctr">
              <a:defRPr/>
            </a:pPr>
            <a:endParaRPr lang="en-US" sz="200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r>
              <a:rPr lang="en-US" sz="2000">
                <a:solidFill>
                  <a:schemeClr val="tx1"/>
                </a:solidFill>
                <a:latin typeface="Century Gothic"/>
              </a:rPr>
              <a:t>The reading record has the list of sounds and words that your child should know by the end of the year.</a:t>
            </a:r>
            <a:endParaRPr lang="en-US" sz="200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endParaRPr lang="en-US" sz="200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r>
              <a:rPr lang="en-US" sz="2000">
                <a:solidFill>
                  <a:schemeClr val="tx1"/>
                </a:solidFill>
                <a:latin typeface="Century Gothic"/>
              </a:rPr>
              <a:t>These can be used for word finding, when reading, and for spelling practice at home.</a:t>
            </a:r>
          </a:p>
          <a:p>
            <a:pPr algn="ctr">
              <a:defRPr/>
            </a:pPr>
            <a:endParaRPr lang="en-US" sz="200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endParaRPr lang="en-US" sz="200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7411" name="Picture 4" descr="Mapac - Schoolwear, Workwear, Sportswear, Promotional Products or ...">
            <a:hlinkClick r:id="rId2"/>
            <a:extLst>
              <a:ext uri="{FF2B5EF4-FFF2-40B4-BE49-F238E27FC236}">
                <a16:creationId xmlns:a16="http://schemas.microsoft.com/office/drawing/2014/main" id="{AA6F0A39-24F7-5A4F-4791-24617C0FE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8950" y="188913"/>
            <a:ext cx="8001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Rectangle 2">
            <a:extLst>
              <a:ext uri="{FF2B5EF4-FFF2-40B4-BE49-F238E27FC236}">
                <a16:creationId xmlns:a16="http://schemas.microsoft.com/office/drawing/2014/main" id="{B473E972-56F3-2CFB-C80C-E1A3CAFBF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1025" y="6186488"/>
            <a:ext cx="57610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rgbClr val="00B050"/>
                </a:solidFill>
                <a:latin typeface="Century Gothic" panose="020B0502020202020204" pitchFamily="34" charset="0"/>
              </a:rPr>
              <a:t>Kindness to yourself        Kindness to others          Kindness to the world</a:t>
            </a:r>
            <a:endParaRPr lang="en-GB" altLang="en-US" sz="1200" b="1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7413" name="Picture 4" descr="j0290673">
            <a:extLst>
              <a:ext uri="{FF2B5EF4-FFF2-40B4-BE49-F238E27FC236}">
                <a16:creationId xmlns:a16="http://schemas.microsoft.com/office/drawing/2014/main" id="{AC496CAB-E0D2-71CD-F7E3-F9FD33EEBB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22275"/>
            <a:ext cx="1817687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22181C-434B-4EF6-B39A-8DAA0967E0ED}"/>
              </a:ext>
            </a:extLst>
          </p:cNvPr>
          <p:cNvSpPr/>
          <p:nvPr/>
        </p:nvSpPr>
        <p:spPr>
          <a:xfrm>
            <a:off x="276225" y="188913"/>
            <a:ext cx="8632825" cy="63357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9459" name="Picture 4" descr="Mapac - Schoolwear, Workwear, Sportswear, Promotional Products or ...">
            <a:hlinkClick r:id="rId2"/>
            <a:extLst>
              <a:ext uri="{FF2B5EF4-FFF2-40B4-BE49-F238E27FC236}">
                <a16:creationId xmlns:a16="http://schemas.microsoft.com/office/drawing/2014/main" id="{AA2DF20D-9E12-4BF7-8FB9-3C687A9617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8950" y="188913"/>
            <a:ext cx="8001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Rectangle 2">
            <a:extLst>
              <a:ext uri="{FF2B5EF4-FFF2-40B4-BE49-F238E27FC236}">
                <a16:creationId xmlns:a16="http://schemas.microsoft.com/office/drawing/2014/main" id="{72CA0FAF-DB74-4355-0BCF-49456F1E9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1025" y="6186488"/>
            <a:ext cx="57610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rgbClr val="00B050"/>
                </a:solidFill>
                <a:latin typeface="Century Gothic" panose="020B0502020202020204" pitchFamily="34" charset="0"/>
              </a:rPr>
              <a:t>Kindness to yourself        Kindness to others          Kindness to the world</a:t>
            </a:r>
            <a:endParaRPr lang="en-GB" altLang="en-US" sz="1200" b="1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186EAD-9286-4ACD-84FB-88D643D762C8}"/>
              </a:ext>
            </a:extLst>
          </p:cNvPr>
          <p:cNvSpPr txBox="1"/>
          <p:nvPr/>
        </p:nvSpPr>
        <p:spPr>
          <a:xfrm>
            <a:off x="865188" y="1465263"/>
            <a:ext cx="7332662" cy="5078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>
                <a:latin typeface="Century Gothic" panose="020B0502020202020204" pitchFamily="34" charset="0"/>
              </a:rPr>
              <a:t>We base our maths learning on a teaching and learning approach called Maths Mastery.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GB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>
                <a:latin typeface="Century Gothic"/>
              </a:rPr>
              <a:t>Maths Mastery aims to develop a deep understanding of maths, so rather than memorising facts the children can apply their mathematical knowledge effectively in a range of problem-solving scenarios.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GB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>
                <a:latin typeface="Century Gothic"/>
              </a:rPr>
              <a:t>We record our maths in a variety of different ways: in books, on whiteboards and through photographic evidence.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>
              <a:latin typeface="Century Gothic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>
                <a:latin typeface="Century Gothic"/>
              </a:rPr>
              <a:t>N</a:t>
            </a:r>
            <a:r>
              <a:rPr lang="en-GB">
                <a:latin typeface="Century Gothic"/>
              </a:rPr>
              <a:t>umbots logins will be available during this term. These will be stuck into their Reading Records.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>
              <a:latin typeface="Century Gothic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>
                <a:latin typeface="Century Gothic"/>
              </a:rPr>
              <a:t>We recommend the White Rose 1 minute  maths app.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GB">
              <a:latin typeface="Century Gothic"/>
            </a:endParaRPr>
          </a:p>
          <a:p>
            <a:pPr>
              <a:defRPr/>
            </a:pPr>
            <a:endParaRPr lang="en-US">
              <a:latin typeface="Century Gothic"/>
            </a:endParaRPr>
          </a:p>
          <a:p>
            <a:pPr>
              <a:defRPr/>
            </a:pPr>
            <a:endParaRPr lang="en-GB"/>
          </a:p>
        </p:txBody>
      </p:sp>
      <p:sp>
        <p:nvSpPr>
          <p:cNvPr id="19462" name="TextBox 2">
            <a:extLst>
              <a:ext uri="{FF2B5EF4-FFF2-40B4-BE49-F238E27FC236}">
                <a16:creationId xmlns:a16="http://schemas.microsoft.com/office/drawing/2014/main" id="{70B1C077-991F-2FD3-2F8B-311A664C5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4425" y="498475"/>
            <a:ext cx="17557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>
                <a:latin typeface="Century Gothic" panose="020B0502020202020204" pitchFamily="34" charset="0"/>
              </a:rPr>
              <a:t>Maths</a:t>
            </a:r>
            <a:r>
              <a:rPr lang="en-US" altLang="en-US" sz="1800"/>
              <a:t> </a:t>
            </a:r>
            <a:endParaRPr lang="en-GB" altLang="en-US"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97FABAC870BB468E2B98C907161C17" ma:contentTypeVersion="13" ma:contentTypeDescription="Create a new document." ma:contentTypeScope="" ma:versionID="e9ddadf4f783775495b8457844e5d49f">
  <xsd:schema xmlns:xsd="http://www.w3.org/2001/XMLSchema" xmlns:xs="http://www.w3.org/2001/XMLSchema" xmlns:p="http://schemas.microsoft.com/office/2006/metadata/properties" xmlns:ns2="ac2a3a4c-911d-4e8c-a75f-7671dec36287" xmlns:ns3="04e1c653-47dc-42bc-b1fa-c01d171f1e5a" targetNamespace="http://schemas.microsoft.com/office/2006/metadata/properties" ma:root="true" ma:fieldsID="31e8c3688d1882a98a57c4b04c6925a8" ns2:_="" ns3:_="">
    <xsd:import namespace="ac2a3a4c-911d-4e8c-a75f-7671dec36287"/>
    <xsd:import namespace="04e1c653-47dc-42bc-b1fa-c01d171f1e5a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2a3a4c-911d-4e8c-a75f-7671dec3628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ca3a86a1-ad49-4381-ac46-bbecd32f60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e1c653-47dc-42bc-b1fa-c01d171f1e5a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e38a50f6-7b3b-4139-ab75-0b946b1ae13f}" ma:internalName="TaxCatchAll" ma:showField="CatchAllData" ma:web="04e1c653-47dc-42bc-b1fa-c01d171f1e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4e1c653-47dc-42bc-b1fa-c01d171f1e5a" xsi:nil="true"/>
    <lcf76f155ced4ddcb4097134ff3c332f xmlns="ac2a3a4c-911d-4e8c-a75f-7671dec36287">
      <Terms xmlns="http://schemas.microsoft.com/office/infopath/2007/PartnerControls"/>
    </lcf76f155ced4ddcb4097134ff3c332f>
  </documentManagement>
</p:properti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7D2B4D34-8D6A-4F7F-9BC7-75BA99CE72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1E8677-E544-4F48-A5CE-A6565744064C}">
  <ds:schemaRefs>
    <ds:schemaRef ds:uri="04e1c653-47dc-42bc-b1fa-c01d171f1e5a"/>
    <ds:schemaRef ds:uri="ac2a3a4c-911d-4e8c-a75f-7671dec3628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7440B2C-2A36-4B1F-8D64-239AFF1790D8}">
  <ds:schemaRefs>
    <ds:schemaRef ds:uri="http://purl.org/dc/terms/"/>
    <ds:schemaRef ds:uri="04e1c653-47dc-42bc-b1fa-c01d171f1e5a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ac2a3a4c-911d-4e8c-a75f-7671dec36287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10CCBBBC-B6F9-43AA-AAF6-DB840641C2ED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1346</Words>
  <Application>Microsoft Office PowerPoint</Application>
  <PresentationFormat>On-screen Show (4:3)</PresentationFormat>
  <Paragraphs>206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Symbol</vt:lpstr>
      <vt:lpstr>Times New Roman</vt:lpstr>
      <vt:lpstr>Default Design</vt:lpstr>
      <vt:lpstr>Year 1 Parents Induction Meeting </vt:lpstr>
      <vt:lpstr>PowerPoint Presentation</vt:lpstr>
      <vt:lpstr>Independence </vt:lpstr>
      <vt:lpstr>Uniform Expectations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D.Quirk</dc:creator>
  <cp:lastModifiedBy>Leanora Adds</cp:lastModifiedBy>
  <cp:revision>2</cp:revision>
  <cp:lastPrinted>2011-09-13T14:25:15Z</cp:lastPrinted>
  <dcterms:created xsi:type="dcterms:W3CDTF">2008-09-11T15:28:13Z</dcterms:created>
  <dcterms:modified xsi:type="dcterms:W3CDTF">2025-10-07T07:30:38Z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R. Wright</vt:lpwstr>
  </property>
  <property fmtid="{D5CDD505-2E9C-101B-9397-08002B2CF9AE}" pid="3" name="Order">
    <vt:lpwstr>9600.00000000000</vt:lpwstr>
  </property>
  <property fmtid="{D5CDD505-2E9C-101B-9397-08002B2CF9AE}" pid="4" name="display_urn:schemas-microsoft-com:office:office#Author">
    <vt:lpwstr>R. Wright</vt:lpwstr>
  </property>
  <property fmtid="{D5CDD505-2E9C-101B-9397-08002B2CF9AE}" pid="5" name="ContentTypeId">
    <vt:lpwstr>0x0101008497FABAC870BB468E2B98C907161C17</vt:lpwstr>
  </property>
  <property fmtid="{D5CDD505-2E9C-101B-9397-08002B2CF9AE}" pid="6" name="MediaServiceImageTags">
    <vt:lpwstr/>
  </property>
</Properties>
</file>